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94"/>
  </p:notesMasterIdLst>
  <p:sldIdLst>
    <p:sldId id="257" r:id="rId2"/>
    <p:sldId id="258" r:id="rId3"/>
    <p:sldId id="259" r:id="rId4"/>
    <p:sldId id="268"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91" r:id="rId31"/>
    <p:sldId id="286" r:id="rId32"/>
    <p:sldId id="298" r:id="rId33"/>
    <p:sldId id="287" r:id="rId34"/>
    <p:sldId id="288" r:id="rId35"/>
    <p:sldId id="289" r:id="rId36"/>
    <p:sldId id="425" r:id="rId37"/>
    <p:sldId id="290" r:id="rId38"/>
    <p:sldId id="293" r:id="rId39"/>
    <p:sldId id="292" r:id="rId40"/>
    <p:sldId id="294" r:id="rId41"/>
    <p:sldId id="296" r:id="rId42"/>
    <p:sldId id="297" r:id="rId43"/>
    <p:sldId id="299" r:id="rId44"/>
    <p:sldId id="302" r:id="rId45"/>
    <p:sldId id="304" r:id="rId46"/>
    <p:sldId id="300" r:id="rId47"/>
    <p:sldId id="301" r:id="rId48"/>
    <p:sldId id="303" r:id="rId49"/>
    <p:sldId id="305" r:id="rId50"/>
    <p:sldId id="306" r:id="rId51"/>
    <p:sldId id="307" r:id="rId52"/>
    <p:sldId id="308" r:id="rId53"/>
    <p:sldId id="309" r:id="rId54"/>
    <p:sldId id="426" r:id="rId55"/>
    <p:sldId id="428" r:id="rId56"/>
    <p:sldId id="310" r:id="rId57"/>
    <p:sldId id="427" r:id="rId58"/>
    <p:sldId id="311" r:id="rId59"/>
    <p:sldId id="312" r:id="rId60"/>
    <p:sldId id="313" r:id="rId61"/>
    <p:sldId id="316" r:id="rId62"/>
    <p:sldId id="429" r:id="rId63"/>
    <p:sldId id="314" r:id="rId64"/>
    <p:sldId id="315" r:id="rId65"/>
    <p:sldId id="317" r:id="rId66"/>
    <p:sldId id="319" r:id="rId67"/>
    <p:sldId id="430" r:id="rId68"/>
    <p:sldId id="431" r:id="rId69"/>
    <p:sldId id="321" r:id="rId70"/>
    <p:sldId id="326" r:id="rId71"/>
    <p:sldId id="327" r:id="rId72"/>
    <p:sldId id="432" r:id="rId73"/>
    <p:sldId id="433" r:id="rId74"/>
    <p:sldId id="434" r:id="rId75"/>
    <p:sldId id="328" r:id="rId76"/>
    <p:sldId id="329" r:id="rId77"/>
    <p:sldId id="406" r:id="rId78"/>
    <p:sldId id="407" r:id="rId79"/>
    <p:sldId id="435" r:id="rId80"/>
    <p:sldId id="436" r:id="rId81"/>
    <p:sldId id="408" r:id="rId82"/>
    <p:sldId id="409" r:id="rId83"/>
    <p:sldId id="410" r:id="rId84"/>
    <p:sldId id="411" r:id="rId85"/>
    <p:sldId id="412" r:id="rId86"/>
    <p:sldId id="413" r:id="rId87"/>
    <p:sldId id="414" r:id="rId88"/>
    <p:sldId id="419" r:id="rId89"/>
    <p:sldId id="420" r:id="rId90"/>
    <p:sldId id="422" r:id="rId91"/>
    <p:sldId id="423" r:id="rId92"/>
    <p:sldId id="424" r:id="rId9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a" initials="M" lastIdx="1" clrIdx="0">
    <p:extLst>
      <p:ext uri="{19B8F6BF-5375-455C-9EA6-DF929625EA0E}">
        <p15:presenceInfo xmlns:p15="http://schemas.microsoft.com/office/powerpoint/2012/main" userId="Mar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6" autoAdjust="0"/>
    <p:restoredTop sz="69302" autoAdjust="0"/>
  </p:normalViewPr>
  <p:slideViewPr>
    <p:cSldViewPr snapToGrid="0">
      <p:cViewPr varScale="1">
        <p:scale>
          <a:sx n="62" d="100"/>
          <a:sy n="62" d="100"/>
        </p:scale>
        <p:origin x="9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316ED-5D4F-4042-8E43-9EFCC4DE7E0E}" type="datetimeFigureOut">
              <a:rPr lang="es-ES" smtClean="0"/>
              <a:t>13/11/2023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FF660-0528-4D8D-80E4-DE319FAD588B}" type="slidenum">
              <a:rPr lang="es-ES" smtClean="0"/>
              <a:t>‹Nº›</a:t>
            </a:fld>
            <a:endParaRPr lang="es-ES"/>
          </a:p>
        </p:txBody>
      </p:sp>
    </p:spTree>
    <p:extLst>
      <p:ext uri="{BB962C8B-B14F-4D97-AF65-F5344CB8AC3E}">
        <p14:creationId xmlns:p14="http://schemas.microsoft.com/office/powerpoint/2010/main" val="114888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s.wikipedia.org/wiki/Aplicaci%C3%B3n_inform%C3%A1tica"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s.wikipedia.org/wiki/Dispositivos_m%C3%B3viles" TargetMode="External"/><Relationship Id="rId5" Type="http://schemas.openxmlformats.org/officeDocument/2006/relationships/hyperlink" Target="https://es.wikipedia.org/wiki/Tableta_(computadora)" TargetMode="External"/><Relationship Id="rId4" Type="http://schemas.openxmlformats.org/officeDocument/2006/relationships/hyperlink" Target="https://es.wikipedia.org/wiki/Tel%C3%A9fonos_inteligente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rofile.es/creamos-soluciones-digitales/custom-developmen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profile.es/blog/desarrollador-frontend-backend-o-fullstac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1</a:t>
            </a:fld>
            <a:endParaRPr lang="es-ES"/>
          </a:p>
        </p:txBody>
      </p:sp>
    </p:spTree>
    <p:extLst>
      <p:ext uri="{BB962C8B-B14F-4D97-AF65-F5344CB8AC3E}">
        <p14:creationId xmlns:p14="http://schemas.microsoft.com/office/powerpoint/2010/main" val="3500234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configuraciones de </a:t>
            </a:r>
            <a:r>
              <a:rPr lang="es-ES" dirty="0" err="1"/>
              <a:t>git</a:t>
            </a:r>
            <a:r>
              <a:rPr lang="es-ES" dirty="0"/>
              <a:t> se guardan en el archivo </a:t>
            </a:r>
            <a:r>
              <a:rPr lang="es-ES" b="1" dirty="0"/>
              <a:t>.</a:t>
            </a:r>
            <a:r>
              <a:rPr lang="es-ES" b="1" dirty="0" err="1"/>
              <a:t>gitconfig</a:t>
            </a:r>
            <a:r>
              <a:rPr lang="es-ES" dirty="0"/>
              <a:t>  que se encuentra en la carpeta de tu usuario, para saber la carpeta de tu usuario ejecutar los comandos en tu terminal:</a:t>
            </a:r>
          </a:p>
          <a:p>
            <a:r>
              <a:rPr lang="es-ES" dirty="0"/>
              <a:t>$ cd $ </a:t>
            </a:r>
            <a:r>
              <a:rPr lang="es-ES" dirty="0" err="1"/>
              <a:t>pwd</a:t>
            </a:r>
            <a:r>
              <a:rPr lang="es-ES" dirty="0"/>
              <a:t> </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21</a:t>
            </a:fld>
            <a:endParaRPr lang="es-ES"/>
          </a:p>
        </p:txBody>
      </p:sp>
    </p:spTree>
    <p:extLst>
      <p:ext uri="{BB962C8B-B14F-4D97-AF65-F5344CB8AC3E}">
        <p14:creationId xmlns:p14="http://schemas.microsoft.com/office/powerpoint/2010/main" val="896843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Salir</a:t>
            </a:r>
            <a:r>
              <a:rPr lang="en-CA" dirty="0"/>
              <a:t> de </a:t>
            </a:r>
            <a:r>
              <a:rPr lang="en-CA" dirty="0" err="1"/>
              <a:t>esta</a:t>
            </a:r>
            <a:r>
              <a:rPr lang="en-CA" dirty="0"/>
              <a:t> </a:t>
            </a:r>
            <a:r>
              <a:rPr lang="en-CA" dirty="0" err="1"/>
              <a:t>ventana</a:t>
            </a:r>
            <a:r>
              <a:rPr lang="en-CA" dirty="0"/>
              <a:t>  </a:t>
            </a:r>
            <a:r>
              <a:rPr lang="en-CA" dirty="0" err="1"/>
              <a:t>poner</a:t>
            </a:r>
            <a:r>
              <a:rPr lang="en-CA" dirty="0"/>
              <a:t>  :q </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22</a:t>
            </a:fld>
            <a:endParaRPr lang="es-ES"/>
          </a:p>
        </p:txBody>
      </p:sp>
    </p:spTree>
    <p:extLst>
      <p:ext uri="{BB962C8B-B14F-4D97-AF65-F5344CB8AC3E}">
        <p14:creationId xmlns:p14="http://schemas.microsoft.com/office/powerpoint/2010/main" val="3490598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Desde demo 01 ejecutamos la consola de comandos de </a:t>
            </a:r>
            <a:r>
              <a:rPr lang="es-ES" dirty="0" err="1"/>
              <a:t>git</a:t>
            </a:r>
            <a:r>
              <a:rPr lang="es-ES" dirty="0"/>
              <a:t>, esto es para evitar tener que buscar el camino.</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26</a:t>
            </a:fld>
            <a:endParaRPr lang="es-ES"/>
          </a:p>
        </p:txBody>
      </p:sp>
    </p:spTree>
    <p:extLst>
      <p:ext uri="{BB962C8B-B14F-4D97-AF65-F5344CB8AC3E}">
        <p14:creationId xmlns:p14="http://schemas.microsoft.com/office/powerpoint/2010/main" val="2213431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27</a:t>
            </a:fld>
            <a:endParaRPr lang="es-ES"/>
          </a:p>
        </p:txBody>
      </p:sp>
    </p:spTree>
    <p:extLst>
      <p:ext uri="{BB962C8B-B14F-4D97-AF65-F5344CB8AC3E}">
        <p14:creationId xmlns:p14="http://schemas.microsoft.com/office/powerpoint/2010/main" val="2383055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28</a:t>
            </a:fld>
            <a:endParaRPr lang="es-ES"/>
          </a:p>
        </p:txBody>
      </p:sp>
    </p:spTree>
    <p:extLst>
      <p:ext uri="{BB962C8B-B14F-4D97-AF65-F5344CB8AC3E}">
        <p14:creationId xmlns:p14="http://schemas.microsoft.com/office/powerpoint/2010/main" val="2744130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 </a:t>
            </a:r>
            <a:r>
              <a:rPr lang="en-CA" dirty="0" err="1"/>
              <a:t>queremos</a:t>
            </a:r>
            <a:r>
              <a:rPr lang="en-CA" dirty="0"/>
              <a:t> </a:t>
            </a:r>
            <a:r>
              <a:rPr lang="en-CA" dirty="0" err="1"/>
              <a:t>quitar</a:t>
            </a:r>
            <a:r>
              <a:rPr lang="en-CA" dirty="0"/>
              <a:t> un </a:t>
            </a:r>
            <a:r>
              <a:rPr lang="en-CA" dirty="0" err="1"/>
              <a:t>archivo</a:t>
            </a:r>
            <a:r>
              <a:rPr lang="en-CA" dirty="0"/>
              <a:t> a</a:t>
            </a:r>
            <a:r>
              <a:rPr lang="es-ES" dirty="0" err="1"/>
              <a:t>ñadido</a:t>
            </a:r>
            <a:r>
              <a:rPr lang="es-ES" dirty="0"/>
              <a:t>       </a:t>
            </a:r>
            <a:r>
              <a:rPr lang="es-ES" sz="1200" b="1" dirty="0" err="1">
                <a:solidFill>
                  <a:prstClr val="black"/>
                </a:solidFill>
              </a:rPr>
              <a:t>git</a:t>
            </a:r>
            <a:r>
              <a:rPr lang="es-ES" sz="1200" b="1" dirty="0">
                <a:solidFill>
                  <a:prstClr val="black"/>
                </a:solidFill>
              </a:rPr>
              <a:t> </a:t>
            </a:r>
            <a:r>
              <a:rPr lang="es-ES" sz="1200" b="1" dirty="0" err="1">
                <a:solidFill>
                  <a:prstClr val="black"/>
                </a:solidFill>
              </a:rPr>
              <a:t>reset</a:t>
            </a:r>
            <a:r>
              <a:rPr lang="es-ES" sz="1200" b="1" dirty="0">
                <a:solidFill>
                  <a:prstClr val="black"/>
                </a:solidFill>
              </a:rPr>
              <a:t> “nombre del archivo“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dirty="0">
              <a:solidFill>
                <a:prstClr val="black"/>
              </a:solidFill>
            </a:endParaRP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29</a:t>
            </a:fld>
            <a:endParaRPr lang="es-ES"/>
          </a:p>
        </p:txBody>
      </p:sp>
    </p:spTree>
    <p:extLst>
      <p:ext uri="{BB962C8B-B14F-4D97-AF65-F5344CB8AC3E}">
        <p14:creationId xmlns:p14="http://schemas.microsoft.com/office/powerpoint/2010/main" val="1810811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30</a:t>
            </a:fld>
            <a:endParaRPr lang="es-ES"/>
          </a:p>
        </p:txBody>
      </p:sp>
    </p:spTree>
    <p:extLst>
      <p:ext uri="{BB962C8B-B14F-4D97-AF65-F5344CB8AC3E}">
        <p14:creationId xmlns:p14="http://schemas.microsoft.com/office/powerpoint/2010/main" val="2459364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commit</a:t>
            </a:r>
            <a:r>
              <a:rPr lang="es-ES" dirty="0"/>
              <a:t> lleva un comentario para tener idea del cambio que se realizó.</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31</a:t>
            </a:fld>
            <a:endParaRPr lang="es-ES"/>
          </a:p>
        </p:txBody>
      </p:sp>
    </p:spTree>
    <p:extLst>
      <p:ext uri="{BB962C8B-B14F-4D97-AF65-F5344CB8AC3E}">
        <p14:creationId xmlns:p14="http://schemas.microsoft.com/office/powerpoint/2010/main" val="2880601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32</a:t>
            </a:fld>
            <a:endParaRPr lang="es-ES"/>
          </a:p>
        </p:txBody>
      </p:sp>
    </p:spTree>
    <p:extLst>
      <p:ext uri="{BB962C8B-B14F-4D97-AF65-F5344CB8AC3E}">
        <p14:creationId xmlns:p14="http://schemas.microsoft.com/office/powerpoint/2010/main" val="2848147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Si </a:t>
            </a:r>
            <a:r>
              <a:rPr lang="en-US" dirty="0" err="1"/>
              <a:t>queremos</a:t>
            </a:r>
            <a:r>
              <a:rPr lang="en-US" dirty="0"/>
              <a:t> </a:t>
            </a:r>
            <a:r>
              <a:rPr lang="en-US" dirty="0" err="1"/>
              <a:t>revertir</a:t>
            </a:r>
            <a:r>
              <a:rPr lang="en-US" dirty="0"/>
              <a:t> los </a:t>
            </a:r>
            <a:r>
              <a:rPr lang="en-US" dirty="0" err="1"/>
              <a:t>cambios</a:t>
            </a:r>
            <a:r>
              <a:rPr lang="en-US" dirty="0"/>
              <a:t> de una archive es </a:t>
            </a:r>
            <a:r>
              <a:rPr lang="en-US" dirty="0" err="1"/>
              <a:t>espec</a:t>
            </a:r>
            <a:r>
              <a:rPr lang="es-ES" dirty="0" err="1"/>
              <a:t>ífico</a:t>
            </a:r>
            <a:r>
              <a:rPr lang="es-ES" dirty="0"/>
              <a:t> </a:t>
            </a:r>
            <a:r>
              <a:rPr lang="es-ES" sz="1200" b="1" dirty="0" err="1"/>
              <a:t>git</a:t>
            </a:r>
            <a:r>
              <a:rPr lang="es-ES" sz="1200" b="1" dirty="0"/>
              <a:t> </a:t>
            </a:r>
            <a:r>
              <a:rPr lang="es-ES" sz="1200" b="1" dirty="0" err="1"/>
              <a:t>checkout</a:t>
            </a:r>
            <a:r>
              <a:rPr lang="es-ES" sz="1200" b="1" dirty="0"/>
              <a:t> </a:t>
            </a:r>
            <a:r>
              <a:rPr lang="es-ES" sz="1200" dirty="0"/>
              <a:t>– </a:t>
            </a:r>
            <a:r>
              <a:rPr lang="es-ES" sz="1200" dirty="0" err="1"/>
              <a:t>archivo.ext</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33</a:t>
            </a:fld>
            <a:endParaRPr lang="es-ES"/>
          </a:p>
        </p:txBody>
      </p:sp>
    </p:spTree>
    <p:extLst>
      <p:ext uri="{BB962C8B-B14F-4D97-AF65-F5344CB8AC3E}">
        <p14:creationId xmlns:p14="http://schemas.microsoft.com/office/powerpoint/2010/main" val="428935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persona como desarrollador puede desarrollar distintos tipos de aplicaciones.</a:t>
            </a:r>
          </a:p>
          <a:p>
            <a:r>
              <a:rPr lang="es-ES" dirty="0"/>
              <a:t>Aplicaciones de consola es aquella que se ejecuta en una ventana de MS-DOS, es decir, en línea de comandos. </a:t>
            </a:r>
          </a:p>
          <a:p>
            <a:endParaRPr lang="es-ES" dirty="0"/>
          </a:p>
          <a:p>
            <a:r>
              <a:rPr lang="es-ES" dirty="0"/>
              <a:t>Móviles: s una </a:t>
            </a:r>
            <a:r>
              <a:rPr lang="es-ES" dirty="0">
                <a:hlinkClick r:id="rId3" tooltip="Aplicación informática"/>
              </a:rPr>
              <a:t>aplicación informática</a:t>
            </a:r>
            <a:r>
              <a:rPr lang="es-ES" dirty="0"/>
              <a:t> diseñada para ser ejecutada en </a:t>
            </a:r>
            <a:r>
              <a:rPr lang="es-ES" dirty="0">
                <a:hlinkClick r:id="rId4" tooltip="Teléfonos inteligentes"/>
              </a:rPr>
              <a:t>teléfonos inteligentes</a:t>
            </a:r>
            <a:r>
              <a:rPr lang="es-ES" dirty="0"/>
              <a:t>, </a:t>
            </a:r>
            <a:r>
              <a:rPr lang="es-ES" dirty="0">
                <a:hlinkClick r:id="rId5" tooltip="Tableta (computadora)"/>
              </a:rPr>
              <a:t>tabletas</a:t>
            </a:r>
            <a:r>
              <a:rPr lang="es-ES" dirty="0"/>
              <a:t> y otros </a:t>
            </a:r>
            <a:r>
              <a:rPr lang="es-ES" dirty="0">
                <a:hlinkClick r:id="rId6" tooltip="Dispositivos móviles"/>
              </a:rPr>
              <a:t>dispositivos móviles</a:t>
            </a:r>
            <a:r>
              <a:rPr lang="es-ES" dirty="0"/>
              <a:t>. Las tres tiendas de aplicaciones: App Store, Google Play y Microsoft Store.</a:t>
            </a:r>
          </a:p>
          <a:p>
            <a:endParaRPr lang="es-ES" dirty="0"/>
          </a:p>
          <a:p>
            <a:r>
              <a:rPr lang="es-ES" dirty="0"/>
              <a:t>De escritorio: es aquella que se encuentra instalado en el ordenador o sistema de almacenamiento y podemos ejecutarlo sin internet en nuestro sistema operativo.</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2</a:t>
            </a:fld>
            <a:endParaRPr lang="es-ES"/>
          </a:p>
        </p:txBody>
      </p:sp>
    </p:spTree>
    <p:extLst>
      <p:ext uri="{BB962C8B-B14F-4D97-AF65-F5344CB8AC3E}">
        <p14:creationId xmlns:p14="http://schemas.microsoft.com/office/powerpoint/2010/main" val="829964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git checkout </a:t>
            </a:r>
            <a:r>
              <a:rPr lang="en-US" dirty="0" err="1"/>
              <a:t>espacio</a:t>
            </a:r>
            <a:r>
              <a:rPr lang="en-US" dirty="0"/>
              <a:t> </a:t>
            </a:r>
            <a:r>
              <a:rPr lang="en-US" dirty="0" err="1"/>
              <a:t>guion</a:t>
            </a:r>
            <a:r>
              <a:rPr lang="en-US" dirty="0"/>
              <a:t> </a:t>
            </a:r>
            <a:r>
              <a:rPr lang="en-US" dirty="0" err="1"/>
              <a:t>guion</a:t>
            </a:r>
            <a:r>
              <a:rPr lang="en-US" dirty="0"/>
              <a:t> </a:t>
            </a:r>
            <a:r>
              <a:rPr lang="en-US" dirty="0" err="1"/>
              <a:t>espacio</a:t>
            </a:r>
            <a:r>
              <a:rPr lang="en-US" dirty="0"/>
              <a:t> punto</a:t>
            </a:r>
            <a:endParaRPr lang="es-ES" dirty="0"/>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34</a:t>
            </a:fld>
            <a:endParaRPr lang="es-ES"/>
          </a:p>
        </p:txBody>
      </p:sp>
    </p:spTree>
    <p:extLst>
      <p:ext uri="{BB962C8B-B14F-4D97-AF65-F5344CB8AC3E}">
        <p14:creationId xmlns:p14="http://schemas.microsoft.com/office/powerpoint/2010/main" val="3525904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35</a:t>
            </a:fld>
            <a:endParaRPr lang="es-ES"/>
          </a:p>
        </p:txBody>
      </p:sp>
    </p:spTree>
    <p:extLst>
      <p:ext uri="{BB962C8B-B14F-4D97-AF65-F5344CB8AC3E}">
        <p14:creationId xmlns:p14="http://schemas.microsoft.com/office/powerpoint/2010/main" val="4237390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Imaginemos</a:t>
            </a:r>
            <a:r>
              <a:rPr lang="en-CA" dirty="0"/>
              <a:t> que temenos </a:t>
            </a:r>
            <a:r>
              <a:rPr lang="en-CA" dirty="0" err="1"/>
              <a:t>esta</a:t>
            </a:r>
            <a:r>
              <a:rPr lang="en-CA" dirty="0"/>
              <a:t> </a:t>
            </a:r>
            <a:r>
              <a:rPr lang="en-CA" dirty="0" err="1"/>
              <a:t>linea</a:t>
            </a:r>
            <a:r>
              <a:rPr lang="en-CA" dirty="0"/>
              <a:t> del </a:t>
            </a:r>
            <a:r>
              <a:rPr lang="en-CA" dirty="0" err="1"/>
              <a:t>tiempo</a:t>
            </a:r>
            <a:r>
              <a:rPr lang="en-CA" dirty="0"/>
              <a:t>, la </a:t>
            </a:r>
            <a:r>
              <a:rPr lang="en-CA" dirty="0" err="1"/>
              <a:t>cual</a:t>
            </a:r>
            <a:r>
              <a:rPr lang="en-CA" dirty="0"/>
              <a:t> </a:t>
            </a:r>
            <a:r>
              <a:rPr lang="en-CA" dirty="0" err="1"/>
              <a:t>llamaremos</a:t>
            </a:r>
            <a:r>
              <a:rPr lang="en-CA" dirty="0"/>
              <a:t> Master. </a:t>
            </a:r>
            <a:r>
              <a:rPr lang="en-CA" dirty="0" err="1"/>
              <a:t>Esto</a:t>
            </a:r>
            <a:r>
              <a:rPr lang="en-CA" dirty="0"/>
              <a:t> se </a:t>
            </a:r>
            <a:r>
              <a:rPr lang="en-CA" dirty="0" err="1"/>
              <a:t>creo</a:t>
            </a:r>
            <a:r>
              <a:rPr lang="en-CA" dirty="0"/>
              <a:t> </a:t>
            </a:r>
            <a:r>
              <a:rPr lang="en-CA" dirty="0" err="1"/>
              <a:t>cuando</a:t>
            </a:r>
            <a:r>
              <a:rPr lang="en-CA" dirty="0"/>
              <a:t> </a:t>
            </a:r>
            <a:r>
              <a:rPr lang="en-CA" dirty="0" err="1"/>
              <a:t>escribimos</a:t>
            </a:r>
            <a:r>
              <a:rPr lang="en-CA" dirty="0"/>
              <a:t> </a:t>
            </a:r>
            <a:r>
              <a:rPr lang="en-CA" dirty="0" err="1"/>
              <a:t>el</a:t>
            </a:r>
            <a:r>
              <a:rPr lang="en-CA" dirty="0"/>
              <a:t> commando git </a:t>
            </a:r>
            <a:r>
              <a:rPr lang="en-CA" dirty="0" err="1"/>
              <a:t>init</a:t>
            </a:r>
            <a:r>
              <a:rPr lang="en-CA" dirty="0"/>
              <a:t> e </a:t>
            </a:r>
            <a:r>
              <a:rPr lang="en-CA" dirty="0" err="1"/>
              <a:t>inicializamos</a:t>
            </a:r>
            <a:r>
              <a:rPr lang="en-CA" dirty="0"/>
              <a:t> </a:t>
            </a:r>
            <a:r>
              <a:rPr lang="en-CA" dirty="0" err="1"/>
              <a:t>el</a:t>
            </a:r>
            <a:r>
              <a:rPr lang="en-CA" dirty="0"/>
              <a:t> Proyecto. El primer commit y </a:t>
            </a:r>
            <a:r>
              <a:rPr lang="en-CA" dirty="0" err="1"/>
              <a:t>el</a:t>
            </a:r>
            <a:r>
              <a:rPr lang="en-CA" dirty="0"/>
              <a:t> Segundo </a:t>
            </a:r>
            <a:r>
              <a:rPr lang="en-CA" dirty="0" err="1"/>
              <a:t>representan</a:t>
            </a:r>
            <a:r>
              <a:rPr lang="en-CA" dirty="0"/>
              <a:t> </a:t>
            </a:r>
            <a:r>
              <a:rPr lang="en-CA" dirty="0" err="1"/>
              <a:t>diferentes</a:t>
            </a:r>
            <a:r>
              <a:rPr lang="en-CA" dirty="0"/>
              <a:t> puntos del </a:t>
            </a:r>
            <a:r>
              <a:rPr lang="en-CA" dirty="0" err="1"/>
              <a:t>tiempo</a:t>
            </a:r>
            <a:r>
              <a:rPr lang="en-CA" dirty="0"/>
              <a:t>. Si </a:t>
            </a:r>
            <a:r>
              <a:rPr lang="en-CA" dirty="0" err="1"/>
              <a:t>decidieramos</a:t>
            </a:r>
            <a:r>
              <a:rPr lang="en-CA" dirty="0"/>
              <a:t> </a:t>
            </a:r>
            <a:r>
              <a:rPr lang="en-CA" dirty="0" err="1"/>
              <a:t>regresar</a:t>
            </a:r>
            <a:r>
              <a:rPr lang="en-CA" dirty="0"/>
              <a:t> al primer commit </a:t>
            </a:r>
            <a:r>
              <a:rPr lang="en-CA" dirty="0" err="1"/>
              <a:t>todo</a:t>
            </a:r>
            <a:r>
              <a:rPr lang="en-CA" dirty="0"/>
              <a:t> lo que </a:t>
            </a:r>
            <a:r>
              <a:rPr lang="en-CA" dirty="0" err="1"/>
              <a:t>hicimos</a:t>
            </a:r>
            <a:r>
              <a:rPr lang="en-CA" dirty="0"/>
              <a:t> </a:t>
            </a:r>
            <a:r>
              <a:rPr lang="en-CA" dirty="0" err="1"/>
              <a:t>desde</a:t>
            </a:r>
            <a:r>
              <a:rPr lang="en-CA" dirty="0"/>
              <a:t> </a:t>
            </a:r>
            <a:r>
              <a:rPr lang="en-CA" dirty="0" err="1"/>
              <a:t>el</a:t>
            </a:r>
            <a:r>
              <a:rPr lang="en-CA" dirty="0"/>
              <a:t> README para </a:t>
            </a:r>
            <a:r>
              <a:rPr lang="en-CA" dirty="0" err="1"/>
              <a:t>arriba</a:t>
            </a:r>
            <a:r>
              <a:rPr lang="en-CA" dirty="0"/>
              <a:t> no </a:t>
            </a:r>
            <a:r>
              <a:rPr lang="en-CA" dirty="0" err="1"/>
              <a:t>existiría</a:t>
            </a:r>
            <a:r>
              <a:rPr lang="en-CA" dirty="0"/>
              <a:t>. Si </a:t>
            </a:r>
            <a:r>
              <a:rPr lang="en-CA" dirty="0" err="1"/>
              <a:t>nos</a:t>
            </a:r>
            <a:r>
              <a:rPr lang="en-CA" dirty="0"/>
              <a:t> </a:t>
            </a:r>
            <a:r>
              <a:rPr lang="en-CA" dirty="0" err="1"/>
              <a:t>movemos</a:t>
            </a:r>
            <a:r>
              <a:rPr lang="en-CA" dirty="0"/>
              <a:t> al ultimo commit </a:t>
            </a:r>
            <a:r>
              <a:rPr lang="en-CA" dirty="0" err="1"/>
              <a:t>paraceran</a:t>
            </a:r>
            <a:r>
              <a:rPr lang="en-CA" dirty="0"/>
              <a:t> </a:t>
            </a:r>
            <a:r>
              <a:rPr lang="en-CA" dirty="0" err="1"/>
              <a:t>todas</a:t>
            </a:r>
            <a:r>
              <a:rPr lang="en-CA" dirty="0"/>
              <a:t> las </a:t>
            </a:r>
            <a:r>
              <a:rPr lang="en-CA" dirty="0" err="1"/>
              <a:t>modificaciones</a:t>
            </a:r>
            <a:r>
              <a:rPr lang="en-CA" dirty="0"/>
              <a:t> y </a:t>
            </a:r>
            <a:r>
              <a:rPr lang="en-CA" dirty="0" err="1"/>
              <a:t>todos</a:t>
            </a:r>
            <a:r>
              <a:rPr lang="en-CA" dirty="0"/>
              <a:t> </a:t>
            </a:r>
            <a:r>
              <a:rPr lang="en-CA" dirty="0" err="1"/>
              <a:t>los</a:t>
            </a:r>
            <a:r>
              <a:rPr lang="en-CA" dirty="0"/>
              <a:t> </a:t>
            </a:r>
            <a:r>
              <a:rPr lang="en-CA" dirty="0" err="1"/>
              <a:t>archivos</a:t>
            </a:r>
            <a:r>
              <a:rPr lang="en-CA" dirty="0"/>
              <a:t> </a:t>
            </a:r>
            <a:r>
              <a:rPr lang="en-CA" dirty="0" err="1"/>
              <a:t>tal</a:t>
            </a:r>
            <a:r>
              <a:rPr lang="en-CA" dirty="0"/>
              <a:t> </a:t>
            </a:r>
            <a:r>
              <a:rPr lang="en-CA" dirty="0" err="1"/>
              <a:t>cual</a:t>
            </a:r>
            <a:r>
              <a:rPr lang="en-CA" dirty="0"/>
              <a:t> lo </a:t>
            </a:r>
            <a:r>
              <a:rPr lang="en-CA" dirty="0" err="1"/>
              <a:t>dejamos</a:t>
            </a:r>
            <a:r>
              <a:rPr lang="en-CA" dirty="0"/>
              <a:t> </a:t>
            </a:r>
            <a:r>
              <a:rPr lang="en-CA" dirty="0" err="1"/>
              <a:t>cuando</a:t>
            </a:r>
            <a:r>
              <a:rPr lang="en-CA" dirty="0"/>
              <a:t> </a:t>
            </a:r>
            <a:r>
              <a:rPr lang="en-CA" dirty="0" err="1"/>
              <a:t>hicimos</a:t>
            </a:r>
            <a:r>
              <a:rPr lang="en-CA" dirty="0"/>
              <a:t> ese </a:t>
            </a:r>
            <a:r>
              <a:rPr lang="en-CA" dirty="0" err="1"/>
              <a:t>snapchot</a:t>
            </a:r>
            <a:r>
              <a:rPr lang="en-CA" dirty="0"/>
              <a:t>.</a:t>
            </a:r>
          </a:p>
          <a:p>
            <a:endParaRPr lang="en-CA" dirty="0"/>
          </a:p>
          <a:p>
            <a:r>
              <a:rPr lang="en-CA" dirty="0"/>
              <a:t>Head se </a:t>
            </a:r>
            <a:r>
              <a:rPr lang="en-CA" dirty="0" err="1"/>
              <a:t>refiere</a:t>
            </a:r>
            <a:r>
              <a:rPr lang="en-CA" dirty="0"/>
              <a:t> al ultimo commit </a:t>
            </a:r>
            <a:r>
              <a:rPr lang="en-CA" dirty="0" err="1"/>
              <a:t>en</a:t>
            </a:r>
            <a:r>
              <a:rPr lang="en-CA" dirty="0"/>
              <a:t> la </a:t>
            </a:r>
            <a:r>
              <a:rPr lang="en-CA" dirty="0" err="1"/>
              <a:t>rama</a:t>
            </a:r>
            <a:r>
              <a:rPr lang="en-CA" dirty="0"/>
              <a:t> actual </a:t>
            </a:r>
            <a:r>
              <a:rPr lang="en-CA" dirty="0" err="1"/>
              <a:t>en</a:t>
            </a:r>
            <a:r>
              <a:rPr lang="en-CA" dirty="0"/>
              <a:t> la que </a:t>
            </a:r>
            <a:r>
              <a:rPr lang="en-CA" dirty="0" err="1"/>
              <a:t>estamos</a:t>
            </a:r>
            <a:r>
              <a:rPr lang="en-CA" dirty="0"/>
              <a:t> </a:t>
            </a:r>
            <a:r>
              <a:rPr lang="en-CA" dirty="0" err="1"/>
              <a:t>trabajando</a:t>
            </a:r>
            <a:r>
              <a:rPr lang="en-CA" dirty="0"/>
              <a:t>.</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37</a:t>
            </a:fld>
            <a:endParaRPr lang="es-ES"/>
          </a:p>
        </p:txBody>
      </p:sp>
    </p:spTree>
    <p:extLst>
      <p:ext uri="{BB962C8B-B14F-4D97-AF65-F5344CB8AC3E}">
        <p14:creationId xmlns:p14="http://schemas.microsoft.com/office/powerpoint/2010/main" val="2096210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Imprime</a:t>
            </a:r>
            <a:r>
              <a:rPr lang="en-US" dirty="0"/>
              <a:t> los </a:t>
            </a:r>
            <a:r>
              <a:rPr lang="en-US" dirty="0" err="1"/>
              <a:t>datos</a:t>
            </a:r>
            <a:r>
              <a:rPr lang="en-US" dirty="0"/>
              <a:t> del commit </a:t>
            </a:r>
            <a:r>
              <a:rPr lang="en-US" dirty="0" err="1"/>
              <a:t>en</a:t>
            </a:r>
            <a:r>
              <a:rPr lang="en-US" dirty="0"/>
              <a:t> una sola </a:t>
            </a:r>
            <a:r>
              <a:rPr lang="en-US" dirty="0" err="1"/>
              <a:t>linea</a:t>
            </a:r>
            <a:r>
              <a:rPr lang="en-US" dirty="0"/>
              <a:t> </a:t>
            </a:r>
            <a:r>
              <a:rPr lang="en-US" dirty="0" err="1"/>
              <a:t>teniendo</a:t>
            </a:r>
            <a:r>
              <a:rPr lang="en-US" dirty="0"/>
              <a:t> e </a:t>
            </a:r>
            <a:r>
              <a:rPr lang="en-US" dirty="0" err="1"/>
              <a:t>cuenta</a:t>
            </a:r>
            <a:r>
              <a:rPr lang="en-US" dirty="0"/>
              <a:t> el </a:t>
            </a:r>
            <a:r>
              <a:rPr lang="en-US" dirty="0" err="1"/>
              <a:t>siguiente</a:t>
            </a:r>
            <a:r>
              <a:rPr lang="en-US" dirty="0"/>
              <a:t> </a:t>
            </a:r>
            <a:r>
              <a:rPr lang="en-US" dirty="0" err="1"/>
              <a:t>formato</a:t>
            </a:r>
            <a:r>
              <a:rPr lang="en-US" dirty="0"/>
              <a:t> :</a:t>
            </a:r>
          </a:p>
          <a:p>
            <a:r>
              <a:rPr lang="en-US" dirty="0"/>
              <a:t>Sha del commit (7 </a:t>
            </a:r>
            <a:r>
              <a:rPr lang="en-US" dirty="0" err="1"/>
              <a:t>caracteres</a:t>
            </a:r>
            <a:r>
              <a:rPr lang="en-US" dirty="0"/>
              <a:t> )y a continuation el </a:t>
            </a:r>
            <a:r>
              <a:rPr lang="en-US" dirty="0" err="1"/>
              <a:t>mensaje</a:t>
            </a:r>
            <a:r>
              <a:rPr lang="en-US" dirty="0"/>
              <a:t> del commit.</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38</a:t>
            </a:fld>
            <a:endParaRPr lang="es-ES"/>
          </a:p>
        </p:txBody>
      </p:sp>
    </p:spTree>
    <p:extLst>
      <p:ext uri="{BB962C8B-B14F-4D97-AF65-F5344CB8AC3E}">
        <p14:creationId xmlns:p14="http://schemas.microsoft.com/office/powerpoint/2010/main" val="1845330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lg es la palabra que se define </a:t>
            </a:r>
            <a:r>
              <a:rPr lang="en-CA" dirty="0" err="1"/>
              <a:t>como</a:t>
            </a:r>
            <a:r>
              <a:rPr lang="en-CA" dirty="0"/>
              <a:t> alias</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39</a:t>
            </a:fld>
            <a:endParaRPr lang="es-ES"/>
          </a:p>
        </p:txBody>
      </p:sp>
    </p:spTree>
    <p:extLst>
      <p:ext uri="{BB962C8B-B14F-4D97-AF65-F5344CB8AC3E}">
        <p14:creationId xmlns:p14="http://schemas.microsoft.com/office/powerpoint/2010/main" val="564069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Suponiendo</a:t>
            </a:r>
            <a:r>
              <a:rPr lang="en-CA" dirty="0"/>
              <a:t> que le </a:t>
            </a:r>
            <a:r>
              <a:rPr lang="en-CA" dirty="0" err="1"/>
              <a:t>agregamos</a:t>
            </a:r>
            <a:r>
              <a:rPr lang="en-CA" dirty="0"/>
              <a:t> </a:t>
            </a:r>
            <a:r>
              <a:rPr lang="en-CA" dirty="0" err="1"/>
              <a:t>el</a:t>
            </a:r>
            <a:r>
              <a:rPr lang="en-CA" dirty="0"/>
              <a:t> </a:t>
            </a:r>
            <a:r>
              <a:rPr lang="en-CA" dirty="0" err="1"/>
              <a:t>titulo</a:t>
            </a:r>
            <a:r>
              <a:rPr lang="en-CA" dirty="0"/>
              <a:t> “Demo 01 ” al index.html, </a:t>
            </a:r>
            <a:r>
              <a:rPr lang="en-CA" dirty="0" err="1"/>
              <a:t>si</a:t>
            </a:r>
            <a:r>
              <a:rPr lang="en-CA" dirty="0"/>
              <a:t> </a:t>
            </a:r>
            <a:r>
              <a:rPr lang="en-CA" dirty="0" err="1"/>
              <a:t>realizamos</a:t>
            </a:r>
            <a:r>
              <a:rPr lang="en-CA" dirty="0"/>
              <a:t> un status –sb</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40</a:t>
            </a:fld>
            <a:endParaRPr lang="es-ES"/>
          </a:p>
        </p:txBody>
      </p:sp>
    </p:spTree>
    <p:extLst>
      <p:ext uri="{BB962C8B-B14F-4D97-AF65-F5344CB8AC3E}">
        <p14:creationId xmlns:p14="http://schemas.microsoft.com/office/powerpoint/2010/main" val="3041593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Para </a:t>
            </a:r>
            <a:r>
              <a:rPr lang="en-CA" dirty="0" err="1"/>
              <a:t>salir</a:t>
            </a:r>
            <a:r>
              <a:rPr lang="en-CA" dirty="0"/>
              <a:t> de </a:t>
            </a:r>
            <a:r>
              <a:rPr lang="en-CA" dirty="0" err="1"/>
              <a:t>el</a:t>
            </a:r>
            <a:r>
              <a:rPr lang="en-CA" dirty="0"/>
              <a:t> </a:t>
            </a:r>
            <a:r>
              <a:rPr lang="en-CA" dirty="0" err="1"/>
              <a:t>fichero</a:t>
            </a:r>
            <a:r>
              <a:rPr lang="en-CA" dirty="0"/>
              <a:t> de </a:t>
            </a:r>
            <a:r>
              <a:rPr lang="en-CA" dirty="0" err="1"/>
              <a:t>configuracion</a:t>
            </a:r>
            <a:r>
              <a:rPr lang="en-CA" dirty="0"/>
              <a:t> :q</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 </a:t>
            </a:r>
            <a:r>
              <a:rPr lang="en-CA" dirty="0" err="1"/>
              <a:t>utilizamos</a:t>
            </a:r>
            <a:r>
              <a:rPr lang="en-CA" dirty="0"/>
              <a:t> </a:t>
            </a:r>
            <a:r>
              <a:rPr lang="en-CA" dirty="0" err="1"/>
              <a:t>el</a:t>
            </a:r>
            <a:r>
              <a:rPr lang="en-CA" dirty="0"/>
              <a:t> commando </a:t>
            </a:r>
            <a:r>
              <a:rPr lang="es-ES" sz="1200" b="1" dirty="0" err="1">
                <a:solidFill>
                  <a:prstClr val="black"/>
                </a:solidFill>
                <a:latin typeface="Lucida Console" panose="020B0609040504020204" pitchFamily="49" charset="0"/>
              </a:rPr>
              <a:t>git</a:t>
            </a:r>
            <a:r>
              <a:rPr lang="es-ES" sz="1200" b="1" dirty="0">
                <a:solidFill>
                  <a:prstClr val="black"/>
                </a:solidFill>
                <a:latin typeface="Lucida Console" panose="020B0609040504020204" pitchFamily="49" charset="0"/>
              </a:rPr>
              <a:t> </a:t>
            </a:r>
            <a:r>
              <a:rPr lang="es-ES" sz="1200" b="1" dirty="0" err="1">
                <a:solidFill>
                  <a:prstClr val="black"/>
                </a:solidFill>
                <a:latin typeface="Lucida Console" panose="020B0609040504020204" pitchFamily="49" charset="0"/>
              </a:rPr>
              <a:t>config</a:t>
            </a:r>
            <a:r>
              <a:rPr lang="es-ES" sz="1200" b="1" dirty="0">
                <a:solidFill>
                  <a:prstClr val="black"/>
                </a:solidFill>
                <a:latin typeface="Lucida Console" panose="020B0609040504020204" pitchFamily="49" charset="0"/>
              </a:rPr>
              <a:t> --global -l</a:t>
            </a:r>
          </a:p>
          <a:p>
            <a:r>
              <a:rPr lang="es-ES" dirty="0"/>
              <a:t>Podemos ver un listado de la configuración, esta variante es un poco más segura porque no estamos en modo escritura y no se puede modificar este archivo.</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41</a:t>
            </a:fld>
            <a:endParaRPr lang="es-ES"/>
          </a:p>
        </p:txBody>
      </p:sp>
    </p:spTree>
    <p:extLst>
      <p:ext uri="{BB962C8B-B14F-4D97-AF65-F5344CB8AC3E}">
        <p14:creationId xmlns:p14="http://schemas.microsoft.com/office/powerpoint/2010/main" val="6933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Este commando no </a:t>
            </a:r>
            <a:r>
              <a:rPr lang="en-CA" dirty="0" err="1"/>
              <a:t>elimina</a:t>
            </a:r>
            <a:r>
              <a:rPr lang="en-CA" dirty="0"/>
              <a:t> </a:t>
            </a:r>
            <a:r>
              <a:rPr lang="en-CA" dirty="0" err="1"/>
              <a:t>nig’un</a:t>
            </a:r>
            <a:r>
              <a:rPr lang="en-CA" dirty="0"/>
              <a:t> </a:t>
            </a:r>
            <a:r>
              <a:rPr lang="en-CA" dirty="0" err="1"/>
              <a:t>cambio</a:t>
            </a:r>
            <a:r>
              <a:rPr lang="en-CA" dirty="0"/>
              <a:t> </a:t>
            </a:r>
            <a:r>
              <a:rPr lang="en-CA" dirty="0" err="1"/>
              <a:t>en</a:t>
            </a:r>
            <a:r>
              <a:rPr lang="en-CA" dirty="0"/>
              <a:t> </a:t>
            </a:r>
            <a:r>
              <a:rPr lang="en-CA" dirty="0" err="1"/>
              <a:t>los</a:t>
            </a:r>
            <a:r>
              <a:rPr lang="en-CA" dirty="0"/>
              <a:t> </a:t>
            </a:r>
            <a:r>
              <a:rPr lang="en-CA" dirty="0" err="1"/>
              <a:t>ficheros</a:t>
            </a:r>
            <a:endParaRPr lang="en-CA" dirty="0"/>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42</a:t>
            </a:fld>
            <a:endParaRPr lang="es-ES"/>
          </a:p>
        </p:txBody>
      </p:sp>
    </p:spTree>
    <p:extLst>
      <p:ext uri="{BB962C8B-B14F-4D97-AF65-F5344CB8AC3E}">
        <p14:creationId xmlns:p14="http://schemas.microsoft.com/office/powerpoint/2010/main" val="2911166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D indica que </a:t>
            </a:r>
            <a:r>
              <a:rPr lang="es-ES" dirty="0"/>
              <a:t>está</a:t>
            </a:r>
            <a:r>
              <a:rPr lang="en-CA" dirty="0"/>
              <a:t> </a:t>
            </a:r>
            <a:r>
              <a:rPr lang="en-CA" dirty="0" err="1"/>
              <a:t>en</a:t>
            </a:r>
            <a:r>
              <a:rPr lang="en-CA" dirty="0"/>
              <a:t> </a:t>
            </a:r>
            <a:r>
              <a:rPr lang="en-CA" dirty="0" err="1"/>
              <a:t>el</a:t>
            </a:r>
            <a:r>
              <a:rPr lang="en-CA" dirty="0"/>
              <a:t> stage , </a:t>
            </a:r>
            <a:r>
              <a:rPr lang="en-CA" dirty="0" err="1"/>
              <a:t>ahora</a:t>
            </a:r>
            <a:r>
              <a:rPr lang="en-CA" dirty="0"/>
              <a:t> temenos que </a:t>
            </a:r>
            <a:r>
              <a:rPr lang="en-CA" dirty="0" err="1"/>
              <a:t>hacer</a:t>
            </a:r>
            <a:r>
              <a:rPr lang="en-CA" dirty="0"/>
              <a:t> commit para </a:t>
            </a:r>
            <a:r>
              <a:rPr lang="en-CA" dirty="0" err="1"/>
              <a:t>decirle</a:t>
            </a:r>
            <a:r>
              <a:rPr lang="en-CA" dirty="0"/>
              <a:t> que </a:t>
            </a:r>
            <a:r>
              <a:rPr lang="en-CA" dirty="0" err="1"/>
              <a:t>estamos</a:t>
            </a:r>
            <a:r>
              <a:rPr lang="en-CA" dirty="0"/>
              <a:t> </a:t>
            </a:r>
            <a:r>
              <a:rPr lang="en-CA" dirty="0" err="1"/>
              <a:t>seguros</a:t>
            </a:r>
            <a:r>
              <a:rPr lang="en-CA" dirty="0"/>
              <a:t> de que </a:t>
            </a:r>
            <a:r>
              <a:rPr lang="en-CA" dirty="0" err="1"/>
              <a:t>queremos</a:t>
            </a:r>
            <a:r>
              <a:rPr lang="en-CA" dirty="0"/>
              <a:t> </a:t>
            </a:r>
            <a:r>
              <a:rPr lang="en-CA" dirty="0" err="1"/>
              <a:t>borrarlo</a:t>
            </a:r>
            <a:r>
              <a:rPr lang="en-CA" dirty="0"/>
              <a:t>.</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43</a:t>
            </a:fld>
            <a:endParaRPr lang="es-ES"/>
          </a:p>
        </p:txBody>
      </p:sp>
    </p:spTree>
    <p:extLst>
      <p:ext uri="{BB962C8B-B14F-4D97-AF65-F5344CB8AC3E}">
        <p14:creationId xmlns:p14="http://schemas.microsoft.com/office/powerpoint/2010/main" val="42600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Esto</a:t>
            </a:r>
            <a:r>
              <a:rPr lang="en-CA" dirty="0"/>
              <a:t> </a:t>
            </a:r>
            <a:r>
              <a:rPr lang="en-CA" dirty="0" err="1"/>
              <a:t>quiere</a:t>
            </a:r>
            <a:r>
              <a:rPr lang="en-CA" dirty="0"/>
              <a:t> </a:t>
            </a:r>
            <a:r>
              <a:rPr lang="en-CA" dirty="0" err="1"/>
              <a:t>decr</a:t>
            </a:r>
            <a:r>
              <a:rPr lang="en-CA" dirty="0"/>
              <a:t> que </a:t>
            </a:r>
            <a:r>
              <a:rPr lang="en-CA" dirty="0" err="1"/>
              <a:t>si</a:t>
            </a:r>
            <a:r>
              <a:rPr lang="en-CA" dirty="0"/>
              <a:t> </a:t>
            </a:r>
            <a:r>
              <a:rPr lang="en-CA" dirty="0" err="1"/>
              <a:t>hacemos</a:t>
            </a:r>
            <a:r>
              <a:rPr lang="en-CA" dirty="0"/>
              <a:t> </a:t>
            </a:r>
            <a:r>
              <a:rPr lang="en-CA" dirty="0" err="1"/>
              <a:t>cualquier</a:t>
            </a:r>
            <a:r>
              <a:rPr lang="en-CA" dirty="0"/>
              <a:t> </a:t>
            </a:r>
            <a:r>
              <a:rPr lang="en-CA" dirty="0" err="1"/>
              <a:t>modificaci</a:t>
            </a:r>
            <a:r>
              <a:rPr lang="es-ES" dirty="0" err="1"/>
              <a:t>ón</a:t>
            </a:r>
            <a:r>
              <a:rPr lang="en-CA" dirty="0"/>
              <a:t> </a:t>
            </a:r>
            <a:r>
              <a:rPr lang="en-CA" dirty="0" err="1"/>
              <a:t>en</a:t>
            </a:r>
            <a:r>
              <a:rPr lang="en-CA" dirty="0"/>
              <a:t> </a:t>
            </a:r>
            <a:r>
              <a:rPr lang="en-CA" dirty="0" err="1"/>
              <a:t>los</a:t>
            </a:r>
            <a:r>
              <a:rPr lang="en-CA" dirty="0"/>
              <a:t> </a:t>
            </a:r>
            <a:r>
              <a:rPr lang="en-CA" dirty="0" err="1"/>
              <a:t>ficheros</a:t>
            </a:r>
            <a:r>
              <a:rPr lang="en-CA" dirty="0"/>
              <a:t> que </a:t>
            </a:r>
            <a:r>
              <a:rPr lang="en-CA" dirty="0" err="1"/>
              <a:t>están</a:t>
            </a:r>
            <a:r>
              <a:rPr lang="en-CA" dirty="0"/>
              <a:t> </a:t>
            </a:r>
            <a:r>
              <a:rPr lang="en-CA" dirty="0" err="1"/>
              <a:t>ingluidos</a:t>
            </a:r>
            <a:r>
              <a:rPr lang="en-CA" dirty="0"/>
              <a:t> no </a:t>
            </a:r>
            <a:r>
              <a:rPr lang="en-CA" dirty="0" err="1"/>
              <a:t>aparece</a:t>
            </a:r>
            <a:r>
              <a:rPr lang="en-CA" dirty="0"/>
              <a:t> nada </a:t>
            </a:r>
            <a:r>
              <a:rPr lang="en-CA" dirty="0" err="1"/>
              <a:t>porque</a:t>
            </a:r>
            <a:r>
              <a:rPr lang="en-CA" dirty="0"/>
              <a:t> ese archive se </a:t>
            </a:r>
            <a:r>
              <a:rPr lang="en-CA" dirty="0" err="1"/>
              <a:t>encuentra</a:t>
            </a:r>
            <a:r>
              <a:rPr lang="en-CA" dirty="0"/>
              <a:t> </a:t>
            </a:r>
            <a:r>
              <a:rPr lang="en-CA" dirty="0" err="1"/>
              <a:t>dentro</a:t>
            </a:r>
            <a:r>
              <a:rPr lang="en-CA" dirty="0"/>
              <a:t> de </a:t>
            </a:r>
            <a:r>
              <a:rPr lang="en-CA" dirty="0" err="1"/>
              <a:t>una</a:t>
            </a:r>
            <a:r>
              <a:rPr lang="en-CA" dirty="0"/>
              <a:t> </a:t>
            </a:r>
            <a:r>
              <a:rPr lang="en-CA" dirty="0" err="1"/>
              <a:t>carpeta</a:t>
            </a:r>
            <a:r>
              <a:rPr lang="en-CA" dirty="0"/>
              <a:t> que </a:t>
            </a:r>
            <a:r>
              <a:rPr lang="en-CA" dirty="0" err="1"/>
              <a:t>está</a:t>
            </a:r>
            <a:r>
              <a:rPr lang="en-CA" dirty="0"/>
              <a:t> </a:t>
            </a:r>
            <a:r>
              <a:rPr lang="en-CA" dirty="0" err="1"/>
              <a:t>siendo</a:t>
            </a:r>
            <a:r>
              <a:rPr lang="en-CA" dirty="0"/>
              <a:t> </a:t>
            </a:r>
            <a:r>
              <a:rPr lang="en-CA" dirty="0" err="1"/>
              <a:t>ignorada</a:t>
            </a:r>
            <a:r>
              <a:rPr lang="en-CA" dirty="0"/>
              <a:t>. El </a:t>
            </a:r>
            <a:r>
              <a:rPr lang="en-CA" dirty="0" err="1"/>
              <a:t>fichero</a:t>
            </a:r>
            <a:r>
              <a:rPr lang="en-CA" dirty="0"/>
              <a:t> .</a:t>
            </a:r>
            <a:r>
              <a:rPr lang="en-CA" dirty="0" err="1"/>
              <a:t>gitignore</a:t>
            </a:r>
            <a:r>
              <a:rPr lang="en-CA" dirty="0"/>
              <a:t> debe </a:t>
            </a:r>
            <a:r>
              <a:rPr lang="en-CA" dirty="0" err="1"/>
              <a:t>aregarse</a:t>
            </a:r>
            <a:r>
              <a:rPr lang="en-CA" dirty="0"/>
              <a:t> al stage y </a:t>
            </a:r>
            <a:r>
              <a:rPr lang="en-CA" dirty="0" err="1"/>
              <a:t>hacerle</a:t>
            </a:r>
            <a:r>
              <a:rPr lang="en-CA" dirty="0"/>
              <a:t> commit </a:t>
            </a:r>
            <a:r>
              <a:rPr lang="en-CA" dirty="0" err="1"/>
              <a:t>porque</a:t>
            </a:r>
            <a:r>
              <a:rPr lang="en-CA" dirty="0"/>
              <a:t> debe </a:t>
            </a:r>
            <a:r>
              <a:rPr lang="en-CA" dirty="0" err="1"/>
              <a:t>formar</a:t>
            </a:r>
            <a:r>
              <a:rPr lang="en-CA" dirty="0"/>
              <a:t> </a:t>
            </a:r>
            <a:r>
              <a:rPr lang="en-CA" dirty="0" err="1"/>
              <a:t>parte</a:t>
            </a:r>
            <a:r>
              <a:rPr lang="en-CA" dirty="0"/>
              <a:t> de los </a:t>
            </a:r>
            <a:r>
              <a:rPr lang="en-CA" dirty="0" err="1"/>
              <a:t>archivos</a:t>
            </a:r>
            <a:r>
              <a:rPr lang="en-CA" dirty="0"/>
              <a:t> e git.</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44</a:t>
            </a:fld>
            <a:endParaRPr lang="es-ES"/>
          </a:p>
        </p:txBody>
      </p:sp>
    </p:spTree>
    <p:extLst>
      <p:ext uri="{BB962C8B-B14F-4D97-AF65-F5344CB8AC3E}">
        <p14:creationId xmlns:p14="http://schemas.microsoft.com/office/powerpoint/2010/main" val="374081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una arquitectura Cliente-Servidor existe un servidor y múltiples clientes que se conectan al servidor para recuperar todos los recursos necesarios para funcionar, en este sentido, el cliente solo es una capa para representar los datos y se detonan acciones para modificar el estado del servidor, mientras que el servidor es el que hace todo el trabajo pesado.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a:t>
            </a:fld>
            <a:endParaRPr lang="es-ES"/>
          </a:p>
        </p:txBody>
      </p:sp>
    </p:spTree>
    <p:extLst>
      <p:ext uri="{BB962C8B-B14F-4D97-AF65-F5344CB8AC3E}">
        <p14:creationId xmlns:p14="http://schemas.microsoft.com/office/powerpoint/2010/main" val="2921627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comando nos permite ver todo el historial incluyendo los </a:t>
            </a:r>
            <a:r>
              <a:rPr lang="es-ES" dirty="0" err="1"/>
              <a:t>commits</a:t>
            </a:r>
            <a:r>
              <a:rPr lang="es-ES" dirty="0"/>
              <a:t> que se eliminaron. Entonces podemos volver al punto en que teníamos el fichero README.md.</a:t>
            </a:r>
          </a:p>
          <a:p>
            <a:r>
              <a:rPr lang="es-ES" dirty="0"/>
              <a:t>Tomamos el identificador el </a:t>
            </a:r>
            <a:r>
              <a:rPr lang="es-ES" dirty="0" err="1"/>
              <a:t>commit</a:t>
            </a:r>
            <a:r>
              <a:rPr lang="es-ES" dirty="0"/>
              <a:t>  y hacemos </a:t>
            </a:r>
            <a:r>
              <a:rPr lang="es-ES" dirty="0" err="1"/>
              <a:t>git</a:t>
            </a:r>
            <a:r>
              <a:rPr lang="es-ES" dirty="0"/>
              <a:t> </a:t>
            </a:r>
            <a:r>
              <a:rPr lang="es-ES" dirty="0" err="1"/>
              <a:t>reset</a:t>
            </a:r>
            <a:r>
              <a:rPr lang="es-ES" dirty="0"/>
              <a:t> –-</a:t>
            </a:r>
            <a:r>
              <a:rPr lang="es-ES" dirty="0" err="1"/>
              <a:t>hard</a:t>
            </a:r>
            <a:r>
              <a:rPr lang="es-ES" dirty="0"/>
              <a:t>.</a:t>
            </a:r>
          </a:p>
          <a:p>
            <a:r>
              <a:rPr lang="es-ES" dirty="0" err="1"/>
              <a:t>Notese</a:t>
            </a:r>
            <a:r>
              <a:rPr lang="es-ES" dirty="0"/>
              <a:t> que desparece el fichero .</a:t>
            </a:r>
            <a:r>
              <a:rPr lang="es-ES" dirty="0" err="1"/>
              <a:t>gitignore</a:t>
            </a:r>
            <a:r>
              <a:rPr lang="es-ES" dirty="0"/>
              <a:t> ya que el mismo fue creado después de haberse actualizado el </a:t>
            </a:r>
            <a:r>
              <a:rPr lang="es-ES" dirty="0" err="1"/>
              <a:t>readme</a:t>
            </a:r>
            <a:endParaRPr lang="es-ES" dirty="0"/>
          </a:p>
          <a:p>
            <a:r>
              <a:rPr lang="es-ES" dirty="0"/>
              <a:t>Si quiero volver al ultimo </a:t>
            </a:r>
            <a:r>
              <a:rPr lang="es-ES" dirty="0" err="1"/>
              <a:t>commit</a:t>
            </a:r>
            <a:r>
              <a:rPr lang="es-ES" dirty="0"/>
              <a:t> solo tengo que poner su identificador</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45</a:t>
            </a:fld>
            <a:endParaRPr lang="es-ES"/>
          </a:p>
        </p:txBody>
      </p:sp>
    </p:spTree>
    <p:extLst>
      <p:ext uri="{BB962C8B-B14F-4D97-AF65-F5344CB8AC3E}">
        <p14:creationId xmlns:p14="http://schemas.microsoft.com/office/powerpoint/2010/main" val="3590361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 archive </a:t>
            </a:r>
            <a:r>
              <a:rPr lang="en-US" dirty="0" err="1"/>
              <a:t>historia</a:t>
            </a:r>
            <a:r>
              <a:rPr lang="en-US" dirty="0"/>
              <a:t> .log es el ‘</a:t>
            </a:r>
            <a:r>
              <a:rPr lang="en-US" dirty="0" err="1"/>
              <a:t>unico</a:t>
            </a:r>
            <a:r>
              <a:rPr lang="en-US" dirty="0"/>
              <a:t> que no se </a:t>
            </a:r>
            <a:r>
              <a:rPr lang="en-US" dirty="0" err="1"/>
              <a:t>recupera</a:t>
            </a:r>
            <a:r>
              <a:rPr lang="en-US" dirty="0"/>
              <a:t> </a:t>
            </a:r>
            <a:r>
              <a:rPr lang="en-US" dirty="0" err="1"/>
              <a:t>ya</a:t>
            </a:r>
            <a:r>
              <a:rPr lang="en-US" dirty="0"/>
              <a:t> que </a:t>
            </a:r>
            <a:r>
              <a:rPr lang="en-US" dirty="0" err="1"/>
              <a:t>nunca</a:t>
            </a:r>
            <a:r>
              <a:rPr lang="en-US" dirty="0"/>
              <a:t> se </a:t>
            </a:r>
            <a:r>
              <a:rPr lang="en-US" dirty="0" err="1"/>
              <a:t>subi</a:t>
            </a:r>
            <a:r>
              <a:rPr lang="es-ES" dirty="0" err="1"/>
              <a:t>ó</a:t>
            </a:r>
            <a:r>
              <a:rPr lang="es-ES" dirty="0"/>
              <a:t> al escenario ni formó parte de ningún </a:t>
            </a:r>
            <a:r>
              <a:rPr lang="es-ES" dirty="0" err="1"/>
              <a:t>commit</a:t>
            </a:r>
            <a:r>
              <a:rPr lang="es-ES" dirty="0"/>
              <a:t>, se borró sin haberse registrado en </a:t>
            </a:r>
            <a:r>
              <a:rPr lang="es-ES" dirty="0" err="1"/>
              <a:t>git</a:t>
            </a:r>
            <a:r>
              <a:rPr lang="es-ES" dirty="0"/>
              <a:t>, por tanto no se siguen sus cambios.</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48</a:t>
            </a:fld>
            <a:endParaRPr lang="es-ES"/>
          </a:p>
        </p:txBody>
      </p:sp>
    </p:spTree>
    <p:extLst>
      <p:ext uri="{BB962C8B-B14F-4D97-AF65-F5344CB8AC3E}">
        <p14:creationId xmlns:p14="http://schemas.microsoft.com/office/powerpoint/2010/main" val="3076473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A lo largo de </a:t>
            </a:r>
            <a:r>
              <a:rPr lang="en-CA" dirty="0" err="1"/>
              <a:t>este</a:t>
            </a:r>
            <a:r>
              <a:rPr lang="en-CA" dirty="0"/>
              <a:t> </a:t>
            </a:r>
            <a:r>
              <a:rPr lang="en-CA" dirty="0" err="1"/>
              <a:t>curso</a:t>
            </a:r>
            <a:r>
              <a:rPr lang="en-CA" dirty="0"/>
              <a:t> </a:t>
            </a:r>
            <a:r>
              <a:rPr lang="en-CA" dirty="0" err="1"/>
              <a:t>hemos</a:t>
            </a:r>
            <a:r>
              <a:rPr lang="en-CA" dirty="0"/>
              <a:t> </a:t>
            </a:r>
            <a:r>
              <a:rPr lang="en-CA" dirty="0" err="1"/>
              <a:t>estado</a:t>
            </a:r>
            <a:r>
              <a:rPr lang="en-CA" dirty="0"/>
              <a:t> </a:t>
            </a:r>
            <a:r>
              <a:rPr lang="en-CA" dirty="0" err="1"/>
              <a:t>trabajando</a:t>
            </a:r>
            <a:r>
              <a:rPr lang="en-CA" dirty="0"/>
              <a:t> </a:t>
            </a:r>
            <a:r>
              <a:rPr lang="en-CA" dirty="0" err="1"/>
              <a:t>sobre</a:t>
            </a:r>
            <a:r>
              <a:rPr lang="en-CA" dirty="0"/>
              <a:t> </a:t>
            </a:r>
            <a:r>
              <a:rPr lang="en-CA" dirty="0" err="1"/>
              <a:t>una</a:t>
            </a:r>
            <a:r>
              <a:rPr lang="en-CA" dirty="0"/>
              <a:t> </a:t>
            </a:r>
            <a:r>
              <a:rPr lang="en-CA" dirty="0" err="1"/>
              <a:t>rama</a:t>
            </a:r>
            <a:r>
              <a:rPr lang="en-CA" dirty="0"/>
              <a:t> </a:t>
            </a:r>
            <a:r>
              <a:rPr lang="en-CA" dirty="0" err="1"/>
              <a:t>llamada</a:t>
            </a:r>
            <a:r>
              <a:rPr lang="en-CA" dirty="0"/>
              <a:t> master, </a:t>
            </a:r>
            <a:r>
              <a:rPr lang="en-CA" dirty="0" err="1"/>
              <a:t>hemos</a:t>
            </a:r>
            <a:r>
              <a:rPr lang="en-CA" dirty="0"/>
              <a:t> </a:t>
            </a:r>
            <a:r>
              <a:rPr lang="en-CA" dirty="0" err="1"/>
              <a:t>creado</a:t>
            </a:r>
            <a:r>
              <a:rPr lang="en-CA" dirty="0"/>
              <a:t> </a:t>
            </a:r>
            <a:r>
              <a:rPr lang="en-CA" dirty="0" err="1"/>
              <a:t>nuetsro</a:t>
            </a:r>
            <a:r>
              <a:rPr lang="en-CA" dirty="0"/>
              <a:t> commit </a:t>
            </a:r>
            <a:r>
              <a:rPr lang="en-CA" dirty="0" err="1"/>
              <a:t>inicial</a:t>
            </a:r>
            <a:r>
              <a:rPr lang="en-CA" dirty="0"/>
              <a:t>, un commit para </a:t>
            </a:r>
            <a:r>
              <a:rPr lang="en-CA" dirty="0" err="1"/>
              <a:t>aregar</a:t>
            </a:r>
            <a:r>
              <a:rPr lang="en-CA" dirty="0"/>
              <a:t> </a:t>
            </a:r>
            <a:r>
              <a:rPr lang="en-CA" dirty="0" err="1"/>
              <a:t>el</a:t>
            </a:r>
            <a:r>
              <a:rPr lang="en-CA" dirty="0"/>
              <a:t> README y </a:t>
            </a:r>
            <a:r>
              <a:rPr lang="en-CA" dirty="0" err="1"/>
              <a:t>hemos</a:t>
            </a:r>
            <a:r>
              <a:rPr lang="en-CA" dirty="0"/>
              <a:t> </a:t>
            </a:r>
            <a:r>
              <a:rPr lang="en-CA" dirty="0" err="1"/>
              <a:t>realizado</a:t>
            </a:r>
            <a:r>
              <a:rPr lang="en-CA" dirty="0"/>
              <a:t> </a:t>
            </a:r>
            <a:r>
              <a:rPr lang="en-CA" dirty="0" err="1"/>
              <a:t>otras</a:t>
            </a:r>
            <a:r>
              <a:rPr lang="en-CA" dirty="0"/>
              <a:t> </a:t>
            </a:r>
            <a:r>
              <a:rPr lang="en-CA" dirty="0" err="1"/>
              <a:t>adiciones</a:t>
            </a:r>
            <a:r>
              <a:rPr lang="en-CA" dirty="0"/>
              <a:t>. Las </a:t>
            </a:r>
            <a:r>
              <a:rPr lang="en-CA" dirty="0" err="1"/>
              <a:t>ramas</a:t>
            </a:r>
            <a:r>
              <a:rPr lang="en-CA" dirty="0"/>
              <a:t> </a:t>
            </a:r>
            <a:r>
              <a:rPr lang="en-CA" dirty="0" err="1"/>
              <a:t>nos</a:t>
            </a:r>
            <a:r>
              <a:rPr lang="en-CA" dirty="0"/>
              <a:t> van a </a:t>
            </a:r>
            <a:r>
              <a:rPr lang="en-CA" dirty="0" err="1"/>
              <a:t>ayudar</a:t>
            </a:r>
            <a:r>
              <a:rPr lang="en-CA" dirty="0"/>
              <a:t> </a:t>
            </a:r>
            <a:r>
              <a:rPr lang="en-CA" dirty="0" err="1"/>
              <a:t>cuando</a:t>
            </a:r>
            <a:r>
              <a:rPr lang="en-CA" dirty="0"/>
              <a:t> </a:t>
            </a:r>
            <a:r>
              <a:rPr lang="en-CA" dirty="0" err="1"/>
              <a:t>queramos</a:t>
            </a:r>
            <a:r>
              <a:rPr lang="en-CA" dirty="0"/>
              <a:t> </a:t>
            </a:r>
            <a:r>
              <a:rPr lang="en-CA" dirty="0" err="1"/>
              <a:t>adicionar</a:t>
            </a:r>
            <a:r>
              <a:rPr lang="en-CA" dirty="0"/>
              <a:t> </a:t>
            </a:r>
            <a:r>
              <a:rPr lang="en-CA" dirty="0" err="1"/>
              <a:t>funcionalidades</a:t>
            </a:r>
            <a:r>
              <a:rPr lang="en-CA" dirty="0"/>
              <a:t> a </a:t>
            </a:r>
            <a:r>
              <a:rPr lang="en-CA" dirty="0" err="1"/>
              <a:t>nuestro</a:t>
            </a:r>
            <a:r>
              <a:rPr lang="en-CA" dirty="0"/>
              <a:t> </a:t>
            </a:r>
            <a:r>
              <a:rPr lang="en-CA" dirty="0" err="1"/>
              <a:t>programa</a:t>
            </a:r>
            <a:r>
              <a:rPr lang="en-CA" dirty="0"/>
              <a:t> que </a:t>
            </a:r>
            <a:r>
              <a:rPr lang="en-CA" dirty="0" err="1"/>
              <a:t>eventualmente</a:t>
            </a:r>
            <a:r>
              <a:rPr lang="en-CA" dirty="0"/>
              <a:t> </a:t>
            </a:r>
            <a:r>
              <a:rPr lang="en-CA" dirty="0" err="1"/>
              <a:t>puede</a:t>
            </a:r>
            <a:r>
              <a:rPr lang="en-CA" dirty="0"/>
              <a:t> ser que </a:t>
            </a:r>
            <a:r>
              <a:rPr lang="en-CA" dirty="0" err="1"/>
              <a:t>esos</a:t>
            </a:r>
            <a:r>
              <a:rPr lang="en-CA" dirty="0"/>
              <a:t> </a:t>
            </a:r>
            <a:r>
              <a:rPr lang="en-CA" dirty="0" err="1"/>
              <a:t>cambios</a:t>
            </a:r>
            <a:r>
              <a:rPr lang="en-CA" dirty="0"/>
              <a:t> se </a:t>
            </a:r>
            <a:r>
              <a:rPr lang="en-CA" dirty="0" err="1"/>
              <a:t>unan</a:t>
            </a:r>
            <a:r>
              <a:rPr lang="en-CA" dirty="0"/>
              <a:t> a la </a:t>
            </a:r>
            <a:r>
              <a:rPr lang="en-CA" dirty="0" err="1"/>
              <a:t>rama</a:t>
            </a:r>
            <a:r>
              <a:rPr lang="en-CA" dirty="0"/>
              <a:t> principal o </a:t>
            </a:r>
            <a:r>
              <a:rPr lang="en-CA" dirty="0" err="1"/>
              <a:t>simplemente</a:t>
            </a:r>
            <a:r>
              <a:rPr lang="en-CA" dirty="0"/>
              <a:t> </a:t>
            </a:r>
            <a:r>
              <a:rPr lang="en-CA" dirty="0" err="1"/>
              <a:t>sean</a:t>
            </a:r>
            <a:r>
              <a:rPr lang="en-CA" dirty="0"/>
              <a:t> </a:t>
            </a:r>
            <a:r>
              <a:rPr lang="en-CA" dirty="0" err="1"/>
              <a:t>descartados</a:t>
            </a:r>
            <a:r>
              <a:rPr lang="en-CA" dirty="0"/>
              <a:t> </a:t>
            </a:r>
            <a:r>
              <a:rPr lang="en-CA" dirty="0" err="1"/>
              <a:t>porque</a:t>
            </a:r>
            <a:r>
              <a:rPr lang="en-CA" dirty="0"/>
              <a:t> la function o </a:t>
            </a:r>
            <a:r>
              <a:rPr lang="en-CA" dirty="0" err="1"/>
              <a:t>nueva</a:t>
            </a:r>
            <a:r>
              <a:rPr lang="en-CA" dirty="0"/>
              <a:t> </a:t>
            </a:r>
            <a:r>
              <a:rPr lang="en-CA" dirty="0" err="1"/>
              <a:t>caracteristca</a:t>
            </a:r>
            <a:r>
              <a:rPr lang="en-CA" dirty="0"/>
              <a:t> no </a:t>
            </a:r>
            <a:r>
              <a:rPr lang="en-CA" dirty="0" err="1"/>
              <a:t>va</a:t>
            </a:r>
            <a:r>
              <a:rPr lang="en-CA" dirty="0"/>
              <a:t> a ser </a:t>
            </a:r>
            <a:r>
              <a:rPr lang="en-CA" dirty="0" err="1"/>
              <a:t>implmentada</a:t>
            </a:r>
            <a:r>
              <a:rPr lang="en-CA" dirty="0"/>
              <a:t> </a:t>
            </a:r>
            <a:r>
              <a:rPr lang="en-CA" dirty="0" err="1"/>
              <a:t>en</a:t>
            </a:r>
            <a:r>
              <a:rPr lang="en-CA" dirty="0"/>
              <a:t> </a:t>
            </a:r>
            <a:r>
              <a:rPr lang="en-CA" dirty="0" err="1"/>
              <a:t>el</a:t>
            </a:r>
            <a:r>
              <a:rPr lang="en-CA" dirty="0"/>
              <a:t> </a:t>
            </a:r>
            <a:r>
              <a:rPr lang="en-CA" dirty="0" err="1"/>
              <a:t>programa</a:t>
            </a:r>
            <a:r>
              <a:rPr lang="en-CA" dirty="0"/>
              <a:t> y </a:t>
            </a:r>
            <a:r>
              <a:rPr lang="en-CA" dirty="0" err="1"/>
              <a:t>simplemente</a:t>
            </a:r>
            <a:r>
              <a:rPr lang="en-CA" dirty="0"/>
              <a:t> se </a:t>
            </a:r>
            <a:r>
              <a:rPr lang="en-CA" dirty="0" err="1"/>
              <a:t>elimina</a:t>
            </a:r>
            <a:r>
              <a:rPr lang="en-CA" dirty="0"/>
              <a:t> la </a:t>
            </a:r>
            <a:r>
              <a:rPr lang="en-CA" dirty="0" err="1"/>
              <a:t>rama</a:t>
            </a:r>
            <a:r>
              <a:rPr lang="en-CA" dirty="0"/>
              <a:t> y no hay que </a:t>
            </a:r>
            <a:r>
              <a:rPr lang="en-CA" dirty="0" err="1"/>
              <a:t>hacerle</a:t>
            </a:r>
            <a:r>
              <a:rPr lang="en-CA" dirty="0"/>
              <a:t> </a:t>
            </a:r>
            <a:r>
              <a:rPr lang="en-CA" dirty="0" err="1"/>
              <a:t>ninguna</a:t>
            </a:r>
            <a:r>
              <a:rPr lang="en-CA" dirty="0"/>
              <a:t> </a:t>
            </a:r>
            <a:r>
              <a:rPr lang="en-CA" dirty="0" err="1"/>
              <a:t>modificacion</a:t>
            </a:r>
            <a:r>
              <a:rPr lang="en-CA" dirty="0"/>
              <a:t> al </a:t>
            </a:r>
            <a:r>
              <a:rPr lang="en-CA" dirty="0" err="1"/>
              <a:t>programa</a:t>
            </a:r>
            <a:r>
              <a:rPr lang="en-CA" dirty="0"/>
              <a:t> principal.</a:t>
            </a:r>
          </a:p>
          <a:p>
            <a:r>
              <a:rPr lang="en-CA" dirty="0"/>
              <a:t>Una </a:t>
            </a:r>
            <a:r>
              <a:rPr lang="en-CA" dirty="0" err="1"/>
              <a:t>nueva</a:t>
            </a:r>
            <a:r>
              <a:rPr lang="en-CA" dirty="0"/>
              <a:t> </a:t>
            </a:r>
            <a:r>
              <a:rPr lang="en-CA" dirty="0" err="1"/>
              <a:t>rama</a:t>
            </a:r>
            <a:r>
              <a:rPr lang="en-CA" dirty="0"/>
              <a:t> es </a:t>
            </a:r>
            <a:r>
              <a:rPr lang="en-CA" dirty="0" err="1"/>
              <a:t>una</a:t>
            </a:r>
            <a:r>
              <a:rPr lang="en-CA" dirty="0"/>
              <a:t> </a:t>
            </a:r>
            <a:r>
              <a:rPr lang="en-CA" dirty="0" err="1"/>
              <a:t>linea</a:t>
            </a:r>
            <a:r>
              <a:rPr lang="en-CA" dirty="0"/>
              <a:t> del </a:t>
            </a:r>
            <a:r>
              <a:rPr lang="en-CA" dirty="0" err="1"/>
              <a:t>tiempo</a:t>
            </a:r>
            <a:r>
              <a:rPr lang="en-CA" dirty="0"/>
              <a:t> </a:t>
            </a:r>
            <a:r>
              <a:rPr lang="en-CA" dirty="0" err="1"/>
              <a:t>totalmente</a:t>
            </a:r>
            <a:r>
              <a:rPr lang="en-CA" dirty="0"/>
              <a:t> </a:t>
            </a:r>
            <a:r>
              <a:rPr lang="en-CA" dirty="0" err="1"/>
              <a:t>aparte</a:t>
            </a:r>
            <a:r>
              <a:rPr lang="en-CA" dirty="0"/>
              <a:t>.</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49</a:t>
            </a:fld>
            <a:endParaRPr lang="es-ES"/>
          </a:p>
        </p:txBody>
      </p:sp>
    </p:spTree>
    <p:extLst>
      <p:ext uri="{BB962C8B-B14F-4D97-AF65-F5344CB8AC3E}">
        <p14:creationId xmlns:p14="http://schemas.microsoft.com/office/powerpoint/2010/main" val="694916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Cuando</a:t>
            </a:r>
            <a:r>
              <a:rPr lang="en-CA" dirty="0"/>
              <a:t> </a:t>
            </a:r>
            <a:r>
              <a:rPr lang="en-CA" dirty="0" err="1"/>
              <a:t>nosotros</a:t>
            </a:r>
            <a:r>
              <a:rPr lang="en-CA" dirty="0"/>
              <a:t> </a:t>
            </a:r>
            <a:r>
              <a:rPr lang="en-CA" dirty="0" err="1"/>
              <a:t>queremos</a:t>
            </a:r>
            <a:r>
              <a:rPr lang="en-CA" dirty="0"/>
              <a:t> </a:t>
            </a:r>
            <a:r>
              <a:rPr lang="en-CA" dirty="0" err="1"/>
              <a:t>unir</a:t>
            </a:r>
            <a:r>
              <a:rPr lang="en-CA" dirty="0"/>
              <a:t> </a:t>
            </a:r>
            <a:r>
              <a:rPr lang="en-CA" dirty="0" err="1"/>
              <a:t>una</a:t>
            </a:r>
            <a:r>
              <a:rPr lang="en-CA" dirty="0"/>
              <a:t> </a:t>
            </a:r>
            <a:r>
              <a:rPr lang="en-CA" dirty="0" err="1"/>
              <a:t>rama</a:t>
            </a:r>
            <a:r>
              <a:rPr lang="en-CA" dirty="0"/>
              <a:t> a </a:t>
            </a:r>
            <a:r>
              <a:rPr lang="en-CA" dirty="0" err="1"/>
              <a:t>otra</a:t>
            </a:r>
            <a:r>
              <a:rPr lang="en-CA" dirty="0"/>
              <a:t> hay 3 </a:t>
            </a:r>
            <a:r>
              <a:rPr lang="en-CA" dirty="0" err="1"/>
              <a:t>posibles</a:t>
            </a:r>
            <a:r>
              <a:rPr lang="en-CA" dirty="0"/>
              <a:t> </a:t>
            </a:r>
            <a:r>
              <a:rPr lang="en-CA" dirty="0" err="1"/>
              <a:t>escenarios</a:t>
            </a:r>
            <a:r>
              <a:rPr lang="en-CA" dirty="0"/>
              <a:t>:</a:t>
            </a:r>
          </a:p>
          <a:p>
            <a:pPr marL="228600" indent="-228600">
              <a:buFont typeface="Arial" panose="020B0604020202020204" pitchFamily="34" charset="0"/>
              <a:buChar char="•"/>
            </a:pPr>
            <a:r>
              <a:rPr lang="en-CA" dirty="0"/>
              <a:t>Fast –forward- se </a:t>
            </a:r>
            <a:r>
              <a:rPr lang="en-CA" dirty="0" err="1"/>
              <a:t>dispara</a:t>
            </a:r>
            <a:r>
              <a:rPr lang="en-CA" dirty="0"/>
              <a:t> </a:t>
            </a:r>
            <a:r>
              <a:rPr lang="en-CA" dirty="0" err="1"/>
              <a:t>cuando</a:t>
            </a:r>
            <a:r>
              <a:rPr lang="en-CA" dirty="0"/>
              <a:t> git </a:t>
            </a:r>
            <a:r>
              <a:rPr lang="en-CA" dirty="0" err="1"/>
              <a:t>detecta</a:t>
            </a:r>
            <a:r>
              <a:rPr lang="en-CA" dirty="0"/>
              <a:t> que no hay </a:t>
            </a:r>
            <a:r>
              <a:rPr lang="en-CA" dirty="0" err="1"/>
              <a:t>ningun</a:t>
            </a:r>
            <a:r>
              <a:rPr lang="en-CA" dirty="0"/>
              <a:t> </a:t>
            </a:r>
            <a:r>
              <a:rPr lang="en-CA" dirty="0" err="1"/>
              <a:t>cambio</a:t>
            </a:r>
            <a:r>
              <a:rPr lang="en-CA" dirty="0"/>
              <a:t> </a:t>
            </a:r>
            <a:r>
              <a:rPr lang="en-CA" dirty="0" err="1"/>
              <a:t>en</a:t>
            </a:r>
            <a:r>
              <a:rPr lang="en-CA" dirty="0"/>
              <a:t> la </a:t>
            </a:r>
            <a:r>
              <a:rPr lang="en-CA" dirty="0" err="1"/>
              <a:t>rama</a:t>
            </a:r>
            <a:r>
              <a:rPr lang="en-CA" dirty="0"/>
              <a:t> principal y </a:t>
            </a:r>
            <a:r>
              <a:rPr lang="en-CA" dirty="0" err="1"/>
              <a:t>los</a:t>
            </a:r>
            <a:r>
              <a:rPr lang="en-CA" dirty="0"/>
              <a:t> campos </a:t>
            </a:r>
            <a:r>
              <a:rPr lang="en-CA" dirty="0" err="1"/>
              <a:t>pueden</a:t>
            </a:r>
            <a:r>
              <a:rPr lang="en-CA" dirty="0"/>
              <a:t> ser </a:t>
            </a:r>
            <a:r>
              <a:rPr lang="en-CA" dirty="0" err="1"/>
              <a:t>reintegrados</a:t>
            </a:r>
            <a:r>
              <a:rPr lang="en-CA" dirty="0"/>
              <a:t> de forma </a:t>
            </a:r>
            <a:r>
              <a:rPr lang="en-CA" dirty="0" err="1"/>
              <a:t>transparente</a:t>
            </a:r>
            <a:r>
              <a:rPr lang="en-CA" dirty="0"/>
              <a:t>. </a:t>
            </a:r>
            <a:r>
              <a:rPr lang="en-CA" dirty="0" err="1"/>
              <a:t>Cada</a:t>
            </a:r>
            <a:r>
              <a:rPr lang="en-CA" dirty="0"/>
              <a:t> uno de </a:t>
            </a:r>
            <a:r>
              <a:rPr lang="en-CA" dirty="0" err="1"/>
              <a:t>los</a:t>
            </a:r>
            <a:r>
              <a:rPr lang="en-CA" dirty="0"/>
              <a:t> commits </a:t>
            </a:r>
            <a:r>
              <a:rPr lang="en-CA" dirty="0" err="1"/>
              <a:t>formr’a</a:t>
            </a:r>
            <a:r>
              <a:rPr lang="en-CA" dirty="0"/>
              <a:t> </a:t>
            </a:r>
            <a:r>
              <a:rPr lang="en-CA" dirty="0" err="1"/>
              <a:t>parte</a:t>
            </a:r>
            <a:r>
              <a:rPr lang="en-CA" dirty="0"/>
              <a:t> de la </a:t>
            </a:r>
            <a:r>
              <a:rPr lang="en-CA" dirty="0" err="1"/>
              <a:t>rama</a:t>
            </a:r>
            <a:r>
              <a:rPr lang="en-CA" dirty="0"/>
              <a:t> principal </a:t>
            </a:r>
            <a:r>
              <a:rPr lang="en-CA" dirty="0" err="1"/>
              <a:t>como</a:t>
            </a:r>
            <a:r>
              <a:rPr lang="en-CA" dirty="0"/>
              <a:t> </a:t>
            </a:r>
            <a:r>
              <a:rPr lang="en-CA" dirty="0" err="1"/>
              <a:t>si</a:t>
            </a:r>
            <a:r>
              <a:rPr lang="en-CA" dirty="0"/>
              <a:t> </a:t>
            </a:r>
            <a:r>
              <a:rPr lang="en-CA" dirty="0" err="1"/>
              <a:t>nunca</a:t>
            </a:r>
            <a:r>
              <a:rPr lang="en-CA" dirty="0"/>
              <a:t> </a:t>
            </a:r>
            <a:r>
              <a:rPr lang="en-CA" dirty="0" err="1"/>
              <a:t>nos</a:t>
            </a:r>
            <a:r>
              <a:rPr lang="en-CA" dirty="0"/>
              <a:t> </a:t>
            </a:r>
            <a:r>
              <a:rPr lang="en-CA" dirty="0" err="1"/>
              <a:t>hubieramos</a:t>
            </a:r>
            <a:r>
              <a:rPr lang="en-CA" dirty="0"/>
              <a:t> </a:t>
            </a:r>
            <a:r>
              <a:rPr lang="en-CA" dirty="0" err="1"/>
              <a:t>separado</a:t>
            </a:r>
            <a:r>
              <a:rPr lang="en-CA" dirty="0"/>
              <a:t>.</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50</a:t>
            </a:fld>
            <a:endParaRPr lang="es-ES"/>
          </a:p>
        </p:txBody>
      </p:sp>
    </p:spTree>
    <p:extLst>
      <p:ext uri="{BB962C8B-B14F-4D97-AF65-F5344CB8AC3E}">
        <p14:creationId xmlns:p14="http://schemas.microsoft.com/office/powerpoint/2010/main" val="3864736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Uniones</a:t>
            </a:r>
            <a:r>
              <a:rPr lang="en-CA" dirty="0"/>
              <a:t> </a:t>
            </a:r>
            <a:r>
              <a:rPr lang="en-CA" dirty="0" err="1"/>
              <a:t>autom’aticas</a:t>
            </a:r>
            <a:r>
              <a:rPr lang="en-CA" dirty="0"/>
              <a:t> :git </a:t>
            </a:r>
            <a:r>
              <a:rPr lang="en-CA" dirty="0" err="1"/>
              <a:t>detecta</a:t>
            </a:r>
            <a:r>
              <a:rPr lang="en-CA" dirty="0"/>
              <a:t> que </a:t>
            </a:r>
            <a:r>
              <a:rPr lang="en-CA" dirty="0" err="1"/>
              <a:t>en</a:t>
            </a:r>
            <a:r>
              <a:rPr lang="en-CA" dirty="0"/>
              <a:t> la </a:t>
            </a:r>
            <a:r>
              <a:rPr lang="en-CA" dirty="0" err="1"/>
              <a:t>rama</a:t>
            </a:r>
            <a:r>
              <a:rPr lang="en-CA" dirty="0"/>
              <a:t> principal </a:t>
            </a:r>
            <a:r>
              <a:rPr lang="en-CA" dirty="0" err="1"/>
              <a:t>hubo</a:t>
            </a:r>
            <a:r>
              <a:rPr lang="en-CA" dirty="0"/>
              <a:t> </a:t>
            </a:r>
            <a:r>
              <a:rPr lang="en-CA" dirty="0" err="1"/>
              <a:t>alg’un</a:t>
            </a:r>
            <a:r>
              <a:rPr lang="en-CA" dirty="0"/>
              <a:t> </a:t>
            </a:r>
            <a:r>
              <a:rPr lang="en-CA" dirty="0" err="1"/>
              <a:t>cambio</a:t>
            </a:r>
            <a:r>
              <a:rPr lang="en-CA" dirty="0"/>
              <a:t> que la </a:t>
            </a:r>
            <a:r>
              <a:rPr lang="en-CA" dirty="0" err="1"/>
              <a:t>rama</a:t>
            </a:r>
            <a:r>
              <a:rPr lang="en-CA" dirty="0"/>
              <a:t> </a:t>
            </a:r>
            <a:r>
              <a:rPr lang="en-CA" dirty="0" err="1"/>
              <a:t>secundaria</a:t>
            </a:r>
            <a:r>
              <a:rPr lang="en-CA" dirty="0"/>
              <a:t> </a:t>
            </a:r>
            <a:r>
              <a:rPr lang="en-CA" dirty="0" err="1"/>
              <a:t>desconoce</a:t>
            </a:r>
            <a:r>
              <a:rPr lang="en-CA" dirty="0"/>
              <a:t> </a:t>
            </a:r>
            <a:r>
              <a:rPr lang="en-CA" dirty="0" err="1"/>
              <a:t>pero</a:t>
            </a:r>
            <a:r>
              <a:rPr lang="en-CA" dirty="0"/>
              <a:t> </a:t>
            </a:r>
            <a:r>
              <a:rPr lang="en-CA" dirty="0" err="1"/>
              <a:t>cuando</a:t>
            </a:r>
            <a:r>
              <a:rPr lang="en-CA" dirty="0"/>
              <a:t> </a:t>
            </a:r>
            <a:r>
              <a:rPr lang="en-CA" dirty="0" err="1"/>
              <a:t>intentamos</a:t>
            </a:r>
            <a:r>
              <a:rPr lang="en-CA" dirty="0"/>
              <a:t> </a:t>
            </a:r>
            <a:r>
              <a:rPr lang="en-CA" dirty="0" err="1"/>
              <a:t>hacer</a:t>
            </a:r>
            <a:r>
              <a:rPr lang="en-CA" dirty="0"/>
              <a:t> </a:t>
            </a:r>
            <a:r>
              <a:rPr lang="en-CA" dirty="0" err="1"/>
              <a:t>el</a:t>
            </a:r>
            <a:r>
              <a:rPr lang="en-CA" dirty="0"/>
              <a:t> merge git </a:t>
            </a:r>
            <a:r>
              <a:rPr lang="en-CA" dirty="0" err="1"/>
              <a:t>revisa</a:t>
            </a:r>
            <a:r>
              <a:rPr lang="en-CA" dirty="0"/>
              <a:t> </a:t>
            </a:r>
            <a:r>
              <a:rPr lang="en-CA" dirty="0" err="1"/>
              <a:t>si</a:t>
            </a:r>
            <a:r>
              <a:rPr lang="en-CA" dirty="0"/>
              <a:t> no se </a:t>
            </a:r>
            <a:r>
              <a:rPr lang="en-CA" dirty="0" err="1"/>
              <a:t>modificaron</a:t>
            </a:r>
            <a:r>
              <a:rPr lang="en-CA" dirty="0"/>
              <a:t> </a:t>
            </a:r>
            <a:r>
              <a:rPr lang="en-CA" dirty="0" err="1"/>
              <a:t>lineas</a:t>
            </a:r>
            <a:r>
              <a:rPr lang="en-CA" dirty="0"/>
              <a:t> </a:t>
            </a:r>
            <a:r>
              <a:rPr lang="en-CA" dirty="0" err="1"/>
              <a:t>iguales</a:t>
            </a:r>
            <a:r>
              <a:rPr lang="en-CA" dirty="0"/>
              <a:t> </a:t>
            </a:r>
            <a:r>
              <a:rPr lang="en-CA" dirty="0" err="1"/>
              <a:t>ysi</a:t>
            </a:r>
            <a:r>
              <a:rPr lang="en-CA" dirty="0"/>
              <a:t>  no hay conflict git las </a:t>
            </a:r>
            <a:r>
              <a:rPr lang="en-CA" dirty="0" err="1"/>
              <a:t>une</a:t>
            </a:r>
            <a:r>
              <a:rPr lang="en-CA" dirty="0"/>
              <a:t> de </a:t>
            </a:r>
            <a:r>
              <a:rPr lang="en-CA" dirty="0" err="1"/>
              <a:t>foma</a:t>
            </a:r>
            <a:r>
              <a:rPr lang="en-CA" dirty="0"/>
              <a:t> </a:t>
            </a:r>
            <a:r>
              <a:rPr lang="en-CA" dirty="0" err="1"/>
              <a:t>automatica</a:t>
            </a:r>
            <a:r>
              <a:rPr lang="en-CA" dirty="0"/>
              <a:t> </a:t>
            </a:r>
            <a:r>
              <a:rPr lang="en-CA" dirty="0" err="1"/>
              <a:t>marcando</a:t>
            </a:r>
            <a:r>
              <a:rPr lang="en-CA" dirty="0"/>
              <a:t> que </a:t>
            </a:r>
            <a:r>
              <a:rPr lang="en-CA" dirty="0" err="1"/>
              <a:t>este</a:t>
            </a:r>
            <a:r>
              <a:rPr lang="en-CA" dirty="0"/>
              <a:t> </a:t>
            </a:r>
            <a:r>
              <a:rPr lang="en-CA" dirty="0" err="1"/>
              <a:t>momentos</a:t>
            </a:r>
            <a:r>
              <a:rPr lang="en-CA" dirty="0"/>
              <a:t> ambas </a:t>
            </a:r>
            <a:r>
              <a:rPr lang="en-CA" dirty="0" err="1"/>
              <a:t>ramas</a:t>
            </a:r>
            <a:r>
              <a:rPr lang="en-CA" dirty="0"/>
              <a:t> se </a:t>
            </a:r>
            <a:r>
              <a:rPr lang="en-CA" dirty="0" err="1"/>
              <a:t>unieron</a:t>
            </a:r>
            <a:r>
              <a:rPr lang="en-CA" dirty="0"/>
              <a:t>.</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51</a:t>
            </a:fld>
            <a:endParaRPr lang="es-ES"/>
          </a:p>
        </p:txBody>
      </p:sp>
    </p:spTree>
    <p:extLst>
      <p:ext uri="{BB962C8B-B14F-4D97-AF65-F5344CB8AC3E}">
        <p14:creationId xmlns:p14="http://schemas.microsoft.com/office/powerpoint/2010/main" val="2406664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Union</a:t>
            </a:r>
            <a:r>
              <a:rPr lang="es-ES" dirty="0"/>
              <a:t> manual : </a:t>
            </a:r>
            <a:r>
              <a:rPr lang="es-ES" dirty="0" err="1"/>
              <a:t>git</a:t>
            </a:r>
            <a:r>
              <a:rPr lang="es-ES" dirty="0"/>
              <a:t> no puede unir las ramas de forma automática. Supongamos que tenemos dos líneas del tiempo Rama1 y rama 2. En la rama secundaria nosotros hicimos modificaciones que afectan las misma líneas en los archivos en la rama donde nosotros queremos unir los cambios. Cuando </a:t>
            </a:r>
            <a:r>
              <a:rPr lang="es-ES" dirty="0" err="1"/>
              <a:t>git</a:t>
            </a:r>
            <a:r>
              <a:rPr lang="es-ES" dirty="0"/>
              <a:t> trata de unir las ramas dice que no se puede y va a entrar en modo de conflicto y nos pide que los resolvamos de forma manual. Una vez hecho esto </a:t>
            </a:r>
            <a:r>
              <a:rPr lang="es-ES" dirty="0" err="1"/>
              <a:t>git</a:t>
            </a:r>
            <a:r>
              <a:rPr lang="es-ES" dirty="0"/>
              <a:t> crea un </a:t>
            </a:r>
            <a:r>
              <a:rPr lang="es-ES" dirty="0" err="1"/>
              <a:t>commit</a:t>
            </a:r>
            <a:r>
              <a:rPr lang="es-ES" dirty="0"/>
              <a:t> nuevo que se conoce como </a:t>
            </a:r>
            <a:r>
              <a:rPr lang="es-ES" dirty="0" err="1"/>
              <a:t>merge</a:t>
            </a:r>
            <a:r>
              <a:rPr lang="es-ES" dirty="0"/>
              <a:t> </a:t>
            </a:r>
            <a:r>
              <a:rPr lang="es-ES" dirty="0" err="1"/>
              <a:t>commit</a:t>
            </a:r>
            <a:r>
              <a:rPr lang="es-ES" dirty="0"/>
              <a:t>. Luego ya podemos ir trabajando sin problemas.</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52</a:t>
            </a:fld>
            <a:endParaRPr lang="es-ES"/>
          </a:p>
        </p:txBody>
      </p:sp>
    </p:spTree>
    <p:extLst>
      <p:ext uri="{BB962C8B-B14F-4D97-AF65-F5344CB8AC3E}">
        <p14:creationId xmlns:p14="http://schemas.microsoft.com/office/powerpoint/2010/main" val="1393639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53</a:t>
            </a:fld>
            <a:endParaRPr lang="es-ES"/>
          </a:p>
        </p:txBody>
      </p:sp>
    </p:spTree>
    <p:extLst>
      <p:ext uri="{BB962C8B-B14F-4D97-AF65-F5344CB8AC3E}">
        <p14:creationId xmlns:p14="http://schemas.microsoft.com/office/powerpoint/2010/main" val="426416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56</a:t>
            </a:fld>
            <a:endParaRPr lang="es-ES"/>
          </a:p>
        </p:txBody>
      </p:sp>
    </p:spTree>
    <p:extLst>
      <p:ext uri="{BB962C8B-B14F-4D97-AF65-F5344CB8AC3E}">
        <p14:creationId xmlns:p14="http://schemas.microsoft.com/office/powerpoint/2010/main" val="1785514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Si </a:t>
            </a:r>
            <a:r>
              <a:rPr lang="en-CA" dirty="0" err="1"/>
              <a:t>hacemos</a:t>
            </a:r>
            <a:r>
              <a:rPr lang="en-CA" dirty="0"/>
              <a:t> un git </a:t>
            </a:r>
            <a:r>
              <a:rPr lang="en-CA" dirty="0" err="1"/>
              <a:t>reflog</a:t>
            </a:r>
            <a:r>
              <a:rPr lang="en-CA" dirty="0"/>
              <a:t> </a:t>
            </a:r>
            <a:r>
              <a:rPr lang="en-CA" dirty="0" err="1"/>
              <a:t>podemos</a:t>
            </a:r>
            <a:r>
              <a:rPr lang="en-CA" dirty="0"/>
              <a:t> </a:t>
            </a:r>
            <a:r>
              <a:rPr lang="en-CA" dirty="0" err="1"/>
              <a:t>ver</a:t>
            </a:r>
            <a:r>
              <a:rPr lang="en-CA" dirty="0"/>
              <a:t> que </a:t>
            </a:r>
            <a:r>
              <a:rPr lang="en-CA" dirty="0" err="1"/>
              <a:t>el</a:t>
            </a:r>
            <a:r>
              <a:rPr lang="en-CA" dirty="0"/>
              <a:t> HEAD (ultimo commit </a:t>
            </a:r>
            <a:r>
              <a:rPr lang="en-CA" dirty="0" err="1"/>
              <a:t>en</a:t>
            </a:r>
            <a:r>
              <a:rPr lang="en-CA" dirty="0"/>
              <a:t> la </a:t>
            </a:r>
            <a:r>
              <a:rPr lang="en-CA" dirty="0" err="1"/>
              <a:t>rama</a:t>
            </a:r>
            <a:r>
              <a:rPr lang="en-CA" dirty="0"/>
              <a:t> ne la </a:t>
            </a:r>
            <a:r>
              <a:rPr lang="en-CA" dirty="0" err="1"/>
              <a:t>cual</a:t>
            </a:r>
            <a:r>
              <a:rPr lang="en-CA" dirty="0"/>
              <a:t> </a:t>
            </a:r>
            <a:r>
              <a:rPr lang="en-CA" dirty="0" err="1"/>
              <a:t>estamos</a:t>
            </a:r>
            <a:r>
              <a:rPr lang="en-CA" dirty="0"/>
              <a:t>) </a:t>
            </a:r>
            <a:r>
              <a:rPr lang="en-CA" dirty="0" err="1"/>
              <a:t>est’a</a:t>
            </a:r>
            <a:r>
              <a:rPr lang="en-CA" dirty="0"/>
              <a:t> </a:t>
            </a:r>
            <a:r>
              <a:rPr lang="en-CA" dirty="0" err="1"/>
              <a:t>apuntando</a:t>
            </a:r>
            <a:r>
              <a:rPr lang="en-CA" dirty="0"/>
              <a:t> a la </a:t>
            </a:r>
            <a:r>
              <a:rPr lang="en-CA" dirty="0" err="1"/>
              <a:t>rama</a:t>
            </a:r>
            <a:r>
              <a:rPr lang="en-CA" dirty="0"/>
              <a:t> </a:t>
            </a:r>
            <a:r>
              <a:rPr lang="en-CA" dirty="0" err="1"/>
              <a:t>secundaria</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58</a:t>
            </a:fld>
            <a:endParaRPr lang="es-ES"/>
          </a:p>
        </p:txBody>
      </p:sp>
    </p:spTree>
    <p:extLst>
      <p:ext uri="{BB962C8B-B14F-4D97-AF65-F5344CB8AC3E}">
        <p14:creationId xmlns:p14="http://schemas.microsoft.com/office/powerpoint/2010/main" val="912069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Actualizando</a:t>
            </a:r>
            <a:r>
              <a:rPr lang="en-CA" dirty="0"/>
              <a:t> </a:t>
            </a:r>
            <a:r>
              <a:rPr lang="en-CA" dirty="0" err="1"/>
              <a:t>los</a:t>
            </a:r>
            <a:r>
              <a:rPr lang="en-CA" dirty="0"/>
              <a:t> dos commits se </a:t>
            </a:r>
            <a:r>
              <a:rPr lang="en-CA" dirty="0" err="1"/>
              <a:t>hizo</a:t>
            </a:r>
            <a:r>
              <a:rPr lang="en-CA" dirty="0"/>
              <a:t> un fast-forward , se </a:t>
            </a:r>
            <a:r>
              <a:rPr lang="en-CA" dirty="0" err="1"/>
              <a:t>modific’o</a:t>
            </a:r>
            <a:r>
              <a:rPr lang="en-CA" dirty="0"/>
              <a:t> </a:t>
            </a:r>
            <a:r>
              <a:rPr lang="en-CA" dirty="0" err="1"/>
              <a:t>el</a:t>
            </a:r>
            <a:r>
              <a:rPr lang="en-CA" dirty="0"/>
              <a:t> archive index.html  se </a:t>
            </a:r>
            <a:r>
              <a:rPr lang="en-CA" dirty="0" err="1"/>
              <a:t>agregaron</a:t>
            </a:r>
            <a:r>
              <a:rPr lang="en-CA" dirty="0"/>
              <a:t> 1 </a:t>
            </a:r>
            <a:r>
              <a:rPr lang="en-CA" dirty="0" err="1"/>
              <a:t>linea</a:t>
            </a:r>
            <a:r>
              <a:rPr lang="en-CA" dirty="0"/>
              <a:t>.</a:t>
            </a:r>
          </a:p>
          <a:p>
            <a:r>
              <a:rPr lang="en-CA" dirty="0"/>
              <a:t>Una </a:t>
            </a:r>
            <a:r>
              <a:rPr lang="en-CA" dirty="0" err="1"/>
              <a:t>vez</a:t>
            </a:r>
            <a:r>
              <a:rPr lang="en-CA" dirty="0"/>
              <a:t> que </a:t>
            </a:r>
            <a:r>
              <a:rPr lang="en-CA" dirty="0" err="1"/>
              <a:t>hayamos</a:t>
            </a:r>
            <a:r>
              <a:rPr lang="en-CA" dirty="0"/>
              <a:t> </a:t>
            </a:r>
            <a:r>
              <a:rPr lang="en-CA" dirty="0" err="1"/>
              <a:t>unido</a:t>
            </a:r>
            <a:r>
              <a:rPr lang="en-CA" dirty="0"/>
              <a:t> las </a:t>
            </a:r>
            <a:r>
              <a:rPr lang="en-CA" dirty="0" err="1"/>
              <a:t>ramas</a:t>
            </a:r>
            <a:r>
              <a:rPr lang="en-CA" dirty="0"/>
              <a:t> </a:t>
            </a:r>
            <a:r>
              <a:rPr lang="en-CA" dirty="0" err="1"/>
              <a:t>debemos</a:t>
            </a:r>
            <a:r>
              <a:rPr lang="en-CA" dirty="0"/>
              <a:t> </a:t>
            </a:r>
            <a:r>
              <a:rPr lang="en-CA" dirty="0" err="1"/>
              <a:t>eliminar</a:t>
            </a:r>
            <a:r>
              <a:rPr lang="en-CA" dirty="0"/>
              <a:t> </a:t>
            </a:r>
            <a:r>
              <a:rPr lang="en-CA" dirty="0" err="1"/>
              <a:t>esa</a:t>
            </a:r>
            <a:r>
              <a:rPr lang="en-CA" dirty="0"/>
              <a:t> </a:t>
            </a:r>
            <a:r>
              <a:rPr lang="en-CA" dirty="0" err="1"/>
              <a:t>rama</a:t>
            </a:r>
            <a:r>
              <a:rPr lang="en-CA" dirty="0"/>
              <a:t> </a:t>
            </a:r>
            <a:r>
              <a:rPr lang="en-CA" dirty="0" err="1"/>
              <a:t>en</a:t>
            </a:r>
            <a:r>
              <a:rPr lang="en-CA" dirty="0"/>
              <a:t> </a:t>
            </a:r>
            <a:r>
              <a:rPr lang="en-CA" dirty="0" err="1"/>
              <a:t>este</a:t>
            </a:r>
            <a:r>
              <a:rPr lang="en-CA" dirty="0"/>
              <a:t> </a:t>
            </a:r>
            <a:r>
              <a:rPr lang="en-CA" dirty="0" err="1"/>
              <a:t>caso</a:t>
            </a:r>
            <a:r>
              <a:rPr lang="en-CA" dirty="0"/>
              <a:t> no la </a:t>
            </a:r>
            <a:r>
              <a:rPr lang="en-CA" dirty="0" err="1"/>
              <a:t>vamos</a:t>
            </a:r>
            <a:r>
              <a:rPr lang="en-CA" dirty="0"/>
              <a:t> a </a:t>
            </a:r>
            <a:r>
              <a:rPr lang="en-CA" dirty="0" err="1"/>
              <a:t>eliminar</a:t>
            </a:r>
            <a:r>
              <a:rPr lang="en-CA" dirty="0"/>
              <a:t> </a:t>
            </a:r>
            <a:r>
              <a:rPr lang="en-CA" dirty="0" err="1"/>
              <a:t>porque</a:t>
            </a:r>
            <a:r>
              <a:rPr lang="en-CA" dirty="0"/>
              <a:t> </a:t>
            </a:r>
            <a:r>
              <a:rPr lang="en-CA" dirty="0" err="1"/>
              <a:t>trabjaaremos</a:t>
            </a:r>
            <a:r>
              <a:rPr lang="en-CA" dirty="0"/>
              <a:t> con </a:t>
            </a:r>
            <a:r>
              <a:rPr lang="en-CA" dirty="0" err="1"/>
              <a:t>ella</a:t>
            </a:r>
            <a:r>
              <a:rPr lang="en-CA" dirty="0"/>
              <a:t> </a:t>
            </a:r>
            <a:r>
              <a:rPr lang="en-CA" dirty="0" err="1"/>
              <a:t>en</a:t>
            </a:r>
            <a:r>
              <a:rPr lang="en-CA" dirty="0"/>
              <a:t> </a:t>
            </a:r>
            <a:r>
              <a:rPr lang="en-CA" dirty="0" err="1"/>
              <a:t>el</a:t>
            </a:r>
            <a:r>
              <a:rPr lang="en-CA" dirty="0"/>
              <a:t> </a:t>
            </a:r>
            <a:r>
              <a:rPr lang="en-CA" dirty="0" err="1"/>
              <a:t>siguiente</a:t>
            </a:r>
            <a:r>
              <a:rPr lang="en-CA" dirty="0"/>
              <a:t> Ejemplo.</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59</a:t>
            </a:fld>
            <a:endParaRPr lang="es-ES"/>
          </a:p>
        </p:txBody>
      </p:sp>
    </p:spTree>
    <p:extLst>
      <p:ext uri="{BB962C8B-B14F-4D97-AF65-F5344CB8AC3E}">
        <p14:creationId xmlns:p14="http://schemas.microsoft.com/office/powerpoint/2010/main" val="113767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HTML</a:t>
            </a:r>
            <a:r>
              <a:rPr lang="es-ES" dirty="0"/>
              <a:t> es un lenguaje de marcado de los contenidos de un sitio web, es decir, para designar la función de cada elemento dentro de la página: titulares, párrafos, listas, tablas, etc. Es el esqueleto de la web y la base de todo. </a:t>
            </a:r>
          </a:p>
          <a:p>
            <a:r>
              <a:rPr lang="es-ES" b="1" dirty="0"/>
              <a:t>CSS</a:t>
            </a:r>
            <a:r>
              <a:rPr lang="es-ES" dirty="0"/>
              <a:t> es un lenguaje de hojas de estilo creado para controlar la presentación de la página definiendo colores, tamaños, tipos de letras, posiciones, espaciados, etc. </a:t>
            </a:r>
          </a:p>
          <a:p>
            <a:r>
              <a:rPr lang="es-ES" b="1" dirty="0"/>
              <a:t>JavaScript</a:t>
            </a:r>
            <a:r>
              <a:rPr lang="es-ES" dirty="0"/>
              <a:t> es un lenguaje de programación interpretado que se encarga del comportamiento de una página web y de la interactividad con el usuario. </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6</a:t>
            </a:fld>
            <a:endParaRPr lang="es-ES"/>
          </a:p>
        </p:txBody>
      </p:sp>
    </p:spTree>
    <p:extLst>
      <p:ext uri="{BB962C8B-B14F-4D97-AF65-F5344CB8AC3E}">
        <p14:creationId xmlns:p14="http://schemas.microsoft.com/office/powerpoint/2010/main" val="1478219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60</a:t>
            </a:fld>
            <a:endParaRPr lang="es-ES"/>
          </a:p>
        </p:txBody>
      </p:sp>
    </p:spTree>
    <p:extLst>
      <p:ext uri="{BB962C8B-B14F-4D97-AF65-F5344CB8AC3E}">
        <p14:creationId xmlns:p14="http://schemas.microsoft.com/office/powerpoint/2010/main" val="5739230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Seleccionamos</a:t>
            </a:r>
            <a:r>
              <a:rPr lang="en-CA" dirty="0"/>
              <a:t> la </a:t>
            </a:r>
            <a:r>
              <a:rPr lang="en-CA" dirty="0" err="1"/>
              <a:t>rama</a:t>
            </a:r>
            <a:r>
              <a:rPr lang="en-CA" dirty="0"/>
              <a:t> </a:t>
            </a:r>
            <a:r>
              <a:rPr lang="en-CA" dirty="0" err="1"/>
              <a:t>secundaria</a:t>
            </a: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CCCCCC"/>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h3</a:t>
            </a:r>
            <a:r>
              <a:rPr lang="es-ES" b="0" dirty="0">
                <a:solidFill>
                  <a:srgbClr val="808080"/>
                </a:solidFill>
                <a:effectLst/>
                <a:latin typeface="Consolas" panose="020B0609020204030204" pitchFamily="49" charset="0"/>
              </a:rPr>
              <a:t>&gt;</a:t>
            </a:r>
            <a:r>
              <a:rPr lang="es-ES" b="0" dirty="0" err="1">
                <a:solidFill>
                  <a:srgbClr val="CCCCCC"/>
                </a:solidFill>
                <a:effectLst/>
                <a:latin typeface="Consolas" panose="020B0609020204030204" pitchFamily="49" charset="0"/>
              </a:rPr>
              <a:t>Heading</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h3</a:t>
            </a:r>
            <a:r>
              <a:rPr lang="es-ES" b="0" dirty="0">
                <a:solidFill>
                  <a:srgbClr val="808080"/>
                </a:solidFill>
                <a:effectLst/>
                <a:latin typeface="Consolas" panose="020B0609020204030204" pitchFamily="49" charset="0"/>
              </a:rPr>
              <a:t>&gt;</a:t>
            </a:r>
            <a:endParaRPr lang="es-ES" b="0" dirty="0">
              <a:solidFill>
                <a:srgbClr val="CCCCCC"/>
              </a:solidFill>
              <a:effectLst/>
              <a:latin typeface="Consolas" panose="020B0609020204030204" pitchFamily="49" charset="0"/>
            </a:endParaRPr>
          </a:p>
          <a:p>
            <a:r>
              <a:rPr lang="es-ES" dirty="0" err="1"/>
              <a:t>Add</a:t>
            </a:r>
            <a:r>
              <a:rPr lang="es-ES" dirty="0"/>
              <a:t> y </a:t>
            </a:r>
            <a:r>
              <a:rPr lang="es-ES" dirty="0" err="1"/>
              <a:t>commit</a:t>
            </a:r>
            <a:endParaRPr lang="es-ES" dirty="0"/>
          </a:p>
          <a:p>
            <a:endParaRPr lang="es-ES" dirty="0"/>
          </a:p>
          <a:p>
            <a:r>
              <a:rPr lang="es-ES" dirty="0"/>
              <a:t>Nos movemos al master </a:t>
            </a:r>
          </a:p>
          <a:p>
            <a:r>
              <a:rPr lang="es-ES" dirty="0"/>
              <a:t>Y verificamos que no aparece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CCCCCC"/>
                </a:solidFill>
                <a:effectLst/>
                <a:latin typeface="Consolas" panose="020B0609020204030204" pitchFamily="49" charset="0"/>
              </a:rPr>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h3</a:t>
            </a:r>
            <a:r>
              <a:rPr lang="es-ES" b="0" dirty="0">
                <a:solidFill>
                  <a:srgbClr val="808080"/>
                </a:solidFill>
                <a:effectLst/>
                <a:latin typeface="Consolas" panose="020B0609020204030204" pitchFamily="49" charset="0"/>
              </a:rPr>
              <a:t>&gt;</a:t>
            </a:r>
            <a:r>
              <a:rPr lang="es-ES" b="0" dirty="0" err="1">
                <a:solidFill>
                  <a:srgbClr val="CCCCCC"/>
                </a:solidFill>
                <a:effectLst/>
                <a:latin typeface="Consolas" panose="020B0609020204030204" pitchFamily="49" charset="0"/>
              </a:rPr>
              <a:t>Heading</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h3</a:t>
            </a:r>
            <a:r>
              <a:rPr lang="es-ES" b="0" dirty="0">
                <a:solidFill>
                  <a:srgbClr val="808080"/>
                </a:solidFill>
                <a:effectLst/>
                <a:latin typeface="Consolas" panose="020B0609020204030204" pitchFamily="49" charset="0"/>
              </a:rPr>
              <a:t>&gt;</a:t>
            </a:r>
            <a:endParaRPr lang="es-E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Quito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Welcome to this website!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s-ES" dirty="0"/>
              <a:t>Guardo los cambios</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63</a:t>
            </a:fld>
            <a:endParaRPr lang="es-ES"/>
          </a:p>
        </p:txBody>
      </p:sp>
    </p:spTree>
    <p:extLst>
      <p:ext uri="{BB962C8B-B14F-4D97-AF65-F5344CB8AC3E}">
        <p14:creationId xmlns:p14="http://schemas.microsoft.com/office/powerpoint/2010/main" val="3668900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Merge branch </a:t>
            </a:r>
            <a:r>
              <a:rPr lang="en-CA" dirty="0" err="1"/>
              <a:t>une</a:t>
            </a:r>
            <a:r>
              <a:rPr lang="en-CA" dirty="0"/>
              <a:t> </a:t>
            </a:r>
            <a:r>
              <a:rPr lang="en-CA" dirty="0" err="1"/>
              <a:t>los</a:t>
            </a:r>
            <a:r>
              <a:rPr lang="en-CA" dirty="0"/>
              <a:t> commits </a:t>
            </a:r>
            <a:r>
              <a:rPr lang="en-CA" dirty="0" err="1"/>
              <a:t>Modificando</a:t>
            </a:r>
            <a:r>
              <a:rPr lang="en-CA" dirty="0"/>
              <a:t> </a:t>
            </a:r>
            <a:r>
              <a:rPr lang="en-CA" dirty="0" err="1"/>
              <a:t>etiqueta</a:t>
            </a:r>
            <a:r>
              <a:rPr lang="en-CA" dirty="0"/>
              <a:t> heading y </a:t>
            </a:r>
            <a:r>
              <a:rPr lang="en-CA" dirty="0" err="1"/>
              <a:t>Elimnando</a:t>
            </a:r>
            <a:r>
              <a:rPr lang="en-CA" dirty="0"/>
              <a:t> welcome to my website</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65</a:t>
            </a:fld>
            <a:endParaRPr lang="es-ES"/>
          </a:p>
        </p:txBody>
      </p:sp>
    </p:spTree>
    <p:extLst>
      <p:ext uri="{BB962C8B-B14F-4D97-AF65-F5344CB8AC3E}">
        <p14:creationId xmlns:p14="http://schemas.microsoft.com/office/powerpoint/2010/main" val="2321140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Observese</a:t>
            </a:r>
            <a:r>
              <a:rPr lang="en-US" dirty="0"/>
              <a:t> que a </a:t>
            </a:r>
            <a:r>
              <a:rPr lang="en-US" dirty="0" err="1"/>
              <a:t>pesar</a:t>
            </a:r>
            <a:r>
              <a:rPr lang="en-US" dirty="0"/>
              <a:t> de que </a:t>
            </a:r>
            <a:r>
              <a:rPr lang="en-US" dirty="0" err="1"/>
              <a:t>en</a:t>
            </a:r>
            <a:r>
              <a:rPr lang="en-US" dirty="0"/>
              <a:t> la </a:t>
            </a:r>
            <a:r>
              <a:rPr lang="en-US" dirty="0" err="1"/>
              <a:t>rama</a:t>
            </a:r>
            <a:r>
              <a:rPr lang="en-US" dirty="0"/>
              <a:t> </a:t>
            </a:r>
            <a:r>
              <a:rPr lang="en-US" dirty="0" err="1"/>
              <a:t>secundaria</a:t>
            </a:r>
            <a:r>
              <a:rPr lang="en-US" dirty="0"/>
              <a:t> </a:t>
            </a:r>
            <a:r>
              <a:rPr lang="en-US" dirty="0" err="1"/>
              <a:t>sigue</a:t>
            </a:r>
            <a:r>
              <a:rPr lang="en-US" dirty="0"/>
              <a:t> </a:t>
            </a:r>
            <a:r>
              <a:rPr lang="en-US" dirty="0" err="1"/>
              <a:t>existiendo</a:t>
            </a:r>
            <a:r>
              <a:rPr lang="en-US" dirty="0"/>
              <a:t> la </a:t>
            </a:r>
            <a:r>
              <a:rPr lang="en-US" dirty="0" err="1"/>
              <a:t>etiqueta</a:t>
            </a:r>
            <a:r>
              <a:rPr lang="en-US" dirty="0"/>
              <a:t> </a:t>
            </a:r>
            <a:r>
              <a:rPr lang="en-US" dirty="0" err="1"/>
              <a:t>bienvenidos</a:t>
            </a:r>
            <a:r>
              <a:rPr lang="en-US" dirty="0"/>
              <a:t> a my website no </a:t>
            </a:r>
            <a:r>
              <a:rPr lang="en-US" dirty="0" err="1"/>
              <a:t>aparece</a:t>
            </a:r>
            <a:r>
              <a:rPr lang="en-US" dirty="0"/>
              <a:t> </a:t>
            </a:r>
            <a:r>
              <a:rPr lang="en-US" dirty="0" err="1"/>
              <a:t>en</a:t>
            </a:r>
            <a:r>
              <a:rPr lang="en-US" dirty="0"/>
              <a:t> la </a:t>
            </a:r>
            <a:r>
              <a:rPr lang="en-US" dirty="0" err="1"/>
              <a:t>rama</a:t>
            </a:r>
            <a:r>
              <a:rPr lang="en-US" dirty="0"/>
              <a:t> principal </a:t>
            </a:r>
            <a:r>
              <a:rPr lang="en-US" dirty="0" err="1"/>
              <a:t>después</a:t>
            </a:r>
            <a:r>
              <a:rPr lang="en-US" dirty="0"/>
              <a:t> de la </a:t>
            </a:r>
            <a:r>
              <a:rPr lang="en-US" dirty="0" err="1"/>
              <a:t>unión</a:t>
            </a:r>
            <a:r>
              <a:rPr lang="en-US" dirty="0"/>
              <a:t> </a:t>
            </a:r>
            <a:r>
              <a:rPr lang="en-US" dirty="0" err="1"/>
              <a:t>ya</a:t>
            </a:r>
            <a:r>
              <a:rPr lang="en-US" dirty="0"/>
              <a:t> que solo se </a:t>
            </a:r>
            <a:r>
              <a:rPr lang="en-US" dirty="0" err="1"/>
              <a:t>verifican</a:t>
            </a:r>
            <a:r>
              <a:rPr lang="en-US" dirty="0"/>
              <a:t> los commits. </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66</a:t>
            </a:fld>
            <a:endParaRPr lang="es-ES"/>
          </a:p>
        </p:txBody>
      </p:sp>
    </p:spTree>
    <p:extLst>
      <p:ext uri="{BB962C8B-B14F-4D97-AF65-F5344CB8AC3E}">
        <p14:creationId xmlns:p14="http://schemas.microsoft.com/office/powerpoint/2010/main" val="1491557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69</a:t>
            </a:fld>
            <a:endParaRPr lang="es-ES"/>
          </a:p>
        </p:txBody>
      </p:sp>
    </p:spTree>
    <p:extLst>
      <p:ext uri="{BB962C8B-B14F-4D97-AF65-F5344CB8AC3E}">
        <p14:creationId xmlns:p14="http://schemas.microsoft.com/office/powerpoint/2010/main" val="3286690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Resolve in merge editor</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70</a:t>
            </a:fld>
            <a:endParaRPr lang="es-ES"/>
          </a:p>
        </p:txBody>
      </p:sp>
    </p:spTree>
    <p:extLst>
      <p:ext uri="{BB962C8B-B14F-4D97-AF65-F5344CB8AC3E}">
        <p14:creationId xmlns:p14="http://schemas.microsoft.com/office/powerpoint/2010/main" val="2369086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Seleccionamos</a:t>
            </a:r>
            <a:r>
              <a:rPr lang="en-CA" dirty="0"/>
              <a:t> </a:t>
            </a:r>
            <a:r>
              <a:rPr lang="en-CA" dirty="0" err="1"/>
              <a:t>en</a:t>
            </a:r>
            <a:r>
              <a:rPr lang="en-CA" dirty="0"/>
              <a:t> el panel derecho Accept Current </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71</a:t>
            </a:fld>
            <a:endParaRPr lang="es-ES"/>
          </a:p>
        </p:txBody>
      </p:sp>
    </p:spTree>
    <p:extLst>
      <p:ext uri="{BB962C8B-B14F-4D97-AF65-F5344CB8AC3E}">
        <p14:creationId xmlns:p14="http://schemas.microsoft.com/office/powerpoint/2010/main" val="3647791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Vemos</a:t>
            </a:r>
            <a:r>
              <a:rPr lang="en-US" dirty="0"/>
              <a:t> </a:t>
            </a:r>
            <a:r>
              <a:rPr lang="en-US" dirty="0" err="1"/>
              <a:t>como</a:t>
            </a:r>
            <a:r>
              <a:rPr lang="en-US" dirty="0"/>
              <a:t> </a:t>
            </a:r>
            <a:r>
              <a:rPr lang="en-US" dirty="0" err="1"/>
              <a:t>aparece</a:t>
            </a:r>
            <a:r>
              <a:rPr lang="en-US" dirty="0"/>
              <a:t> el </a:t>
            </a:r>
            <a:r>
              <a:rPr lang="en-US" dirty="0" err="1"/>
              <a:t>texto</a:t>
            </a:r>
            <a:r>
              <a:rPr lang="en-US" dirty="0"/>
              <a:t> </a:t>
            </a:r>
            <a:r>
              <a:rPr lang="en-US" dirty="0" err="1"/>
              <a:t>seleccionado</a:t>
            </a:r>
            <a:r>
              <a:rPr lang="en-US" dirty="0"/>
              <a:t> </a:t>
            </a:r>
            <a:r>
              <a:rPr lang="en-US" dirty="0" err="1"/>
              <a:t>en</a:t>
            </a:r>
            <a:r>
              <a:rPr lang="en-US" dirty="0"/>
              <a:t> </a:t>
            </a:r>
            <a:r>
              <a:rPr lang="en-US" dirty="0" err="1"/>
              <a:t>nuestra</a:t>
            </a:r>
            <a:r>
              <a:rPr lang="en-US" dirty="0"/>
              <a:t> </a:t>
            </a:r>
            <a:r>
              <a:rPr lang="en-US" dirty="0" err="1"/>
              <a:t>p’agina</a:t>
            </a:r>
            <a:r>
              <a:rPr lang="en-US" dirty="0"/>
              <a:t> y </a:t>
            </a:r>
            <a:r>
              <a:rPr lang="en-US" dirty="0" err="1"/>
              <a:t>pulsamos</a:t>
            </a:r>
            <a:r>
              <a:rPr lang="en-US" dirty="0"/>
              <a:t> complete merge</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72</a:t>
            </a:fld>
            <a:endParaRPr lang="es-ES"/>
          </a:p>
        </p:txBody>
      </p:sp>
    </p:spTree>
    <p:extLst>
      <p:ext uri="{BB962C8B-B14F-4D97-AF65-F5344CB8AC3E}">
        <p14:creationId xmlns:p14="http://schemas.microsoft.com/office/powerpoint/2010/main" val="3589349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tags o etiquetas no son más que referencias a </a:t>
            </a:r>
            <a:r>
              <a:rPr lang="es-ES" dirty="0" err="1"/>
              <a:t>commit</a:t>
            </a:r>
            <a:r>
              <a:rPr lang="es-ES" dirty="0"/>
              <a:t> específico en el tiempo. Ejemplo tenemos nuestro proyecto, nuestro primer </a:t>
            </a:r>
            <a:r>
              <a:rPr lang="es-ES" dirty="0" err="1"/>
              <a:t>commit</a:t>
            </a:r>
            <a:r>
              <a:rPr lang="es-ES" dirty="0"/>
              <a:t>  </a:t>
            </a:r>
            <a:r>
              <a:rPr lang="es-ES" dirty="0" err="1"/>
              <a:t>incio</a:t>
            </a:r>
            <a:r>
              <a:rPr lang="es-ES" dirty="0"/>
              <a:t> del proyecto, luego unimos el trabajo de otros compañeros, hicimos algunas adiciones o modificaciones al proyecto y luego creamos un archivo ejecutable.</a:t>
            </a:r>
          </a:p>
          <a:p>
            <a:r>
              <a:rPr lang="es-ES" dirty="0"/>
              <a:t>En este punto cuando creamos el ejecutable podemos decir que tenemos nuestra primera versión. Normalmente los tags con utilizamos para  marcar versiones o </a:t>
            </a:r>
            <a:r>
              <a:rPr lang="es-ES" dirty="0" err="1"/>
              <a:t>releases</a:t>
            </a:r>
            <a:r>
              <a:rPr lang="es-ES" dirty="0"/>
              <a:t> de nuestros respectivos programas. Entonces podríamos decir que esta creación del ejecutable marca la </a:t>
            </a:r>
            <a:r>
              <a:rPr lang="es-ES" dirty="0" err="1"/>
              <a:t>version</a:t>
            </a:r>
            <a:r>
              <a:rPr lang="es-ES" dirty="0"/>
              <a:t> 1.0.0 de mi proyecto. A las etiquetas se le puede poner el nombre que deseen pueden ser palaras y números.</a:t>
            </a:r>
          </a:p>
          <a:p>
            <a:r>
              <a:rPr lang="es-ES" dirty="0"/>
              <a:t>Nosotros podríamos regresar en el tiempo en el </a:t>
            </a:r>
            <a:r>
              <a:rPr lang="es-ES" dirty="0" err="1"/>
              <a:t>commit</a:t>
            </a:r>
            <a:r>
              <a:rPr lang="es-ES" dirty="0"/>
              <a:t> donde unimos el trabajo de la gente u decir que esta es la versión 0.1.0</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75</a:t>
            </a:fld>
            <a:endParaRPr lang="es-ES"/>
          </a:p>
        </p:txBody>
      </p:sp>
    </p:spTree>
    <p:extLst>
      <p:ext uri="{BB962C8B-B14F-4D97-AF65-F5344CB8AC3E}">
        <p14:creationId xmlns:p14="http://schemas.microsoft.com/office/powerpoint/2010/main" val="1987515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----anotado</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76</a:t>
            </a:fld>
            <a:endParaRPr lang="es-ES"/>
          </a:p>
        </p:txBody>
      </p:sp>
    </p:spTree>
    <p:extLst>
      <p:ext uri="{BB962C8B-B14F-4D97-AF65-F5344CB8AC3E}">
        <p14:creationId xmlns:p14="http://schemas.microsoft.com/office/powerpoint/2010/main" val="2593639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8</a:t>
            </a:fld>
            <a:endParaRPr lang="es-ES"/>
          </a:p>
        </p:txBody>
      </p:sp>
    </p:spTree>
    <p:extLst>
      <p:ext uri="{BB962C8B-B14F-4D97-AF65-F5344CB8AC3E}">
        <p14:creationId xmlns:p14="http://schemas.microsoft.com/office/powerpoint/2010/main" val="1302352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dirty="0" err="1"/>
              <a:t>git</a:t>
            </a:r>
            <a:r>
              <a:rPr lang="es-ES" dirty="0"/>
              <a:t> </a:t>
            </a:r>
            <a:r>
              <a:rPr lang="es-ES" dirty="0" err="1"/>
              <a:t>init</a:t>
            </a:r>
            <a:endParaRPr lang="es-ES" dirty="0"/>
          </a:p>
          <a:p>
            <a:pPr marL="228600" indent="-228600">
              <a:buAutoNum type="arabicPeriod"/>
            </a:pPr>
            <a:r>
              <a:rPr lang="es-ES" dirty="0" err="1"/>
              <a:t>ls</a:t>
            </a:r>
            <a:r>
              <a:rPr lang="es-ES" dirty="0"/>
              <a:t> -</a:t>
            </a:r>
            <a:r>
              <a:rPr lang="es-ES" dirty="0" err="1"/>
              <a:t>all</a:t>
            </a:r>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77</a:t>
            </a:fld>
            <a:endParaRPr lang="es-ES"/>
          </a:p>
        </p:txBody>
      </p:sp>
    </p:spTree>
    <p:extLst>
      <p:ext uri="{BB962C8B-B14F-4D97-AF65-F5344CB8AC3E}">
        <p14:creationId xmlns:p14="http://schemas.microsoft.com/office/powerpoint/2010/main" val="832144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crear un archivo dentro de una carpeta desde la consola utilizar </a:t>
            </a:r>
            <a:r>
              <a:rPr lang="es-ES" dirty="0" err="1"/>
              <a:t>cat</a:t>
            </a:r>
            <a:r>
              <a:rPr lang="en-US" dirty="0"/>
              <a:t>&gt;nombre_del_fichero.txt y a </a:t>
            </a:r>
            <a:r>
              <a:rPr lang="en-US" dirty="0" err="1"/>
              <a:t>continuaci’on</a:t>
            </a:r>
            <a:r>
              <a:rPr lang="en-US" dirty="0"/>
              <a:t> </a:t>
            </a:r>
            <a:r>
              <a:rPr lang="en-US" dirty="0" err="1"/>
              <a:t>escribir</a:t>
            </a:r>
            <a:r>
              <a:rPr lang="en-US" dirty="0"/>
              <a:t> el </a:t>
            </a:r>
            <a:r>
              <a:rPr lang="en-US" dirty="0" err="1"/>
              <a:t>texto</a:t>
            </a:r>
            <a:r>
              <a:rPr lang="en-US" dirty="0"/>
              <a:t> y </a:t>
            </a:r>
            <a:r>
              <a:rPr lang="en-US" dirty="0" err="1"/>
              <a:t>Ctrl+D</a:t>
            </a:r>
            <a:endParaRPr lang="en-US" dirty="0"/>
          </a:p>
          <a:p>
            <a:endParaRPr lang="en-US" dirty="0"/>
          </a:p>
          <a:p>
            <a:pPr marL="171450" indent="-171450">
              <a:buFont typeface="Wingdings" panose="05000000000000000000" pitchFamily="2" charset="2"/>
              <a:buChar char="Ø"/>
            </a:pPr>
            <a:r>
              <a:rPr lang="es-ES" dirty="0" err="1"/>
              <a:t>git</a:t>
            </a:r>
            <a:r>
              <a:rPr lang="es-ES" dirty="0"/>
              <a:t> status </a:t>
            </a:r>
          </a:p>
          <a:p>
            <a:pPr marL="171450" indent="-171450">
              <a:buFont typeface="Wingdings" panose="05000000000000000000" pitchFamily="2" charset="2"/>
              <a:buChar char="Ø"/>
            </a:pPr>
            <a:r>
              <a:rPr lang="es-ES" dirty="0"/>
              <a:t>&gt; </a:t>
            </a:r>
            <a:r>
              <a:rPr lang="es-ES" dirty="0" err="1"/>
              <a:t>cat</a:t>
            </a:r>
            <a:r>
              <a:rPr lang="es-ES" dirty="0"/>
              <a:t> &gt; indice.txt Capítulo 1: Introducción a Git Capítulo 2: Flujo de trabajo básico Capítulo 3: Repositorios remotos </a:t>
            </a:r>
            <a:r>
              <a:rPr lang="es-ES" dirty="0" err="1"/>
              <a:t>Ctrl+D</a:t>
            </a:r>
            <a:endParaRPr lang="es-ES" dirty="0"/>
          </a:p>
          <a:p>
            <a:pPr marL="171450" indent="-171450">
              <a:buFont typeface="Wingdings" panose="05000000000000000000" pitchFamily="2" charset="2"/>
              <a:buChar char="Ø"/>
            </a:pPr>
            <a:r>
              <a:rPr lang="es-ES" dirty="0"/>
              <a:t> &gt; </a:t>
            </a:r>
            <a:r>
              <a:rPr lang="es-ES" dirty="0" err="1"/>
              <a:t>git</a:t>
            </a:r>
            <a:r>
              <a:rPr lang="es-ES" dirty="0"/>
              <a:t> status </a:t>
            </a:r>
          </a:p>
          <a:p>
            <a:pPr marL="171450" indent="-171450">
              <a:buFont typeface="Wingdings" panose="05000000000000000000" pitchFamily="2" charset="2"/>
              <a:buChar char="Ø"/>
            </a:pPr>
            <a:r>
              <a:rPr lang="es-ES" dirty="0"/>
              <a:t>&gt; </a:t>
            </a:r>
            <a:r>
              <a:rPr lang="es-ES" dirty="0" err="1"/>
              <a:t>git</a:t>
            </a:r>
            <a:r>
              <a:rPr lang="es-ES" dirty="0"/>
              <a:t> </a:t>
            </a:r>
            <a:r>
              <a:rPr lang="es-ES" dirty="0" err="1"/>
              <a:t>add</a:t>
            </a:r>
            <a:r>
              <a:rPr lang="es-ES" dirty="0"/>
              <a:t> indice.txt </a:t>
            </a:r>
          </a:p>
          <a:p>
            <a:pPr marL="171450" indent="-171450">
              <a:buFont typeface="Wingdings" panose="05000000000000000000" pitchFamily="2" charset="2"/>
              <a:buChar char="Ø"/>
            </a:pPr>
            <a:r>
              <a:rPr lang="es-ES" dirty="0"/>
              <a:t>&gt; </a:t>
            </a:r>
            <a:r>
              <a:rPr lang="es-ES" dirty="0" err="1"/>
              <a:t>git</a:t>
            </a:r>
            <a:r>
              <a:rPr lang="es-ES" dirty="0"/>
              <a:t> status</a:t>
            </a:r>
            <a:endParaRPr lang="en-U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78</a:t>
            </a:fld>
            <a:endParaRPr lang="es-ES"/>
          </a:p>
        </p:txBody>
      </p:sp>
    </p:spTree>
    <p:extLst>
      <p:ext uri="{BB962C8B-B14F-4D97-AF65-F5344CB8AC3E}">
        <p14:creationId xmlns:p14="http://schemas.microsoft.com/office/powerpoint/2010/main" val="14783110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git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commit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m"Añadido</a:t>
            </a:r>
            <a:r>
              <a:rPr lang="es-ES" sz="1200" kern="1200" dirty="0">
                <a:solidFill>
                  <a:schemeClr val="tx1"/>
                </a:solidFill>
                <a:latin typeface="+mn-lt"/>
                <a:ea typeface="+mn-ea"/>
                <a:cs typeface="+mn-cs"/>
              </a:rPr>
              <a:t> índice del libro.“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git</a:t>
            </a:r>
            <a:r>
              <a:rPr lang="es-ES" sz="1200" kern="1200" dirty="0">
                <a:solidFill>
                  <a:schemeClr val="tx1"/>
                </a:solidFill>
                <a:latin typeface="+mn-lt"/>
                <a:ea typeface="+mn-ea"/>
                <a:cs typeface="+mn-cs"/>
              </a:rPr>
              <a:t>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81</a:t>
            </a:fld>
            <a:endParaRPr lang="es-ES"/>
          </a:p>
        </p:txBody>
      </p:sp>
    </p:spTree>
    <p:extLst>
      <p:ext uri="{BB962C8B-B14F-4D97-AF65-F5344CB8AC3E}">
        <p14:creationId xmlns:p14="http://schemas.microsoft.com/office/powerpoint/2010/main" val="27398849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latin typeface="+mn-lt"/>
                <a:ea typeface="+mn-ea"/>
                <a:cs typeface="+mn-cs"/>
              </a:rPr>
              <a:t>$</a:t>
            </a:r>
            <a:r>
              <a:rPr lang="en-US" dirty="0"/>
              <a:t>cat&gt;inidce.txt</a:t>
            </a:r>
          </a:p>
          <a:p>
            <a:r>
              <a:rPr kumimoji="0" lang="es-ES" altLang="es-ES" b="0" i="0" u="none" strike="noStrike" cap="none" normalizeH="0" baseline="0" dirty="0">
                <a:ln>
                  <a:noFill/>
                </a:ln>
                <a:solidFill>
                  <a:schemeClr val="tx1"/>
                </a:solidFill>
                <a:effectLst/>
              </a:rPr>
              <a:t>Capítulo 1: Introducción a Git</a:t>
            </a:r>
            <a:br>
              <a:rPr kumimoji="0" lang="es-ES" altLang="es-ES" b="0" i="0" u="none" strike="noStrike" cap="none" normalizeH="0" baseline="0" dirty="0">
                <a:ln>
                  <a:noFill/>
                </a:ln>
                <a:solidFill>
                  <a:schemeClr val="tx1"/>
                </a:solidFill>
                <a:effectLst/>
              </a:rPr>
            </a:br>
            <a:r>
              <a:rPr kumimoji="0" lang="es-ES" altLang="es-ES" b="0" i="0" u="none" strike="noStrike" cap="none" normalizeH="0" baseline="0" dirty="0">
                <a:ln>
                  <a:noFill/>
                </a:ln>
                <a:solidFill>
                  <a:schemeClr val="tx1"/>
                </a:solidFill>
                <a:effectLst/>
              </a:rPr>
              <a:t>Capítulo 2: Flujo de trabajo básico</a:t>
            </a:r>
            <a:br>
              <a:rPr kumimoji="0" lang="es-ES" altLang="es-ES" b="0" i="0" u="none" strike="noStrike" cap="none" normalizeH="0" baseline="0" dirty="0">
                <a:ln>
                  <a:noFill/>
                </a:ln>
                <a:solidFill>
                  <a:schemeClr val="tx1"/>
                </a:solidFill>
                <a:effectLst/>
              </a:rPr>
            </a:br>
            <a:r>
              <a:rPr kumimoji="0" lang="es-ES" altLang="es-ES" b="0" i="0" u="none" strike="noStrike" cap="none" normalizeH="0" baseline="0" dirty="0">
                <a:ln>
                  <a:noFill/>
                </a:ln>
                <a:solidFill>
                  <a:schemeClr val="tx1"/>
                </a:solidFill>
                <a:effectLst/>
              </a:rPr>
              <a:t>Capítulo 3: Gestión de ramas</a:t>
            </a:r>
            <a:br>
              <a:rPr kumimoji="0" lang="es-ES" altLang="es-ES" b="0" i="0" u="none" strike="noStrike" cap="none" normalizeH="0" baseline="0" dirty="0">
                <a:ln>
                  <a:noFill/>
                </a:ln>
                <a:solidFill>
                  <a:schemeClr val="tx1"/>
                </a:solidFill>
                <a:effectLst/>
              </a:rPr>
            </a:br>
            <a:r>
              <a:rPr kumimoji="0" lang="es-ES" altLang="es-ES" b="0" i="0" u="none" strike="noStrike" cap="none" normalizeH="0" baseline="0" dirty="0">
                <a:ln>
                  <a:noFill/>
                </a:ln>
                <a:solidFill>
                  <a:schemeClr val="tx1"/>
                </a:solidFill>
                <a:effectLst/>
              </a:rPr>
              <a:t>Capítulo 4: Repositorios remotos</a:t>
            </a:r>
          </a:p>
          <a:p>
            <a:r>
              <a:rPr kumimoji="0" lang="es-ES" altLang="es-ES" b="0" i="0" u="none" strike="noStrike" cap="none" normalizeH="0" baseline="0" dirty="0" err="1">
                <a:ln>
                  <a:noFill/>
                </a:ln>
                <a:solidFill>
                  <a:schemeClr val="tx1"/>
                </a:solidFill>
                <a:effectLst/>
              </a:rPr>
              <a:t>Ctrl+D</a:t>
            </a:r>
            <a:endParaRPr kumimoji="0" lang="es-ES" altLang="es-ES" b="0" i="0" u="none" strike="noStrike" cap="none" normalizeH="0" baseline="0" dirty="0">
              <a:ln>
                <a:noFill/>
              </a:ln>
              <a:solidFill>
                <a:schemeClr val="tx1"/>
              </a:solidFill>
              <a:effectLst/>
            </a:endParaRPr>
          </a:p>
          <a:p>
            <a:r>
              <a:rPr lang="es-ES" sz="1200" kern="1200" dirty="0">
                <a:solidFill>
                  <a:schemeClr val="tx1"/>
                </a:solidFill>
                <a:latin typeface="+mn-lt"/>
                <a:ea typeface="+mn-ea"/>
                <a:cs typeface="+mn-cs"/>
              </a:rPr>
              <a:t>$</a:t>
            </a:r>
            <a:r>
              <a:rPr lang="es-ES" sz="1200" kern="1200" dirty="0" err="1">
                <a:solidFill>
                  <a:schemeClr val="tx1"/>
                </a:solidFill>
                <a:latin typeface="+mn-lt"/>
                <a:ea typeface="+mn-ea"/>
                <a:cs typeface="+mn-cs"/>
              </a:rPr>
              <a:t>git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diff</a:t>
            </a:r>
            <a:endParaRPr kumimoji="0" lang="es-ES" altLang="es-ES" b="0" i="0" u="none" strike="noStrike" cap="none" normalizeH="0" baseline="0" dirty="0">
              <a:ln>
                <a:noFill/>
              </a:ln>
              <a:solidFill>
                <a:schemeClr val="tx1"/>
              </a:solidFill>
              <a:effectLst/>
            </a:endParaRPr>
          </a:p>
          <a:p>
            <a:r>
              <a:rPr lang="es-ES" sz="1200" kern="1200" dirty="0">
                <a:solidFill>
                  <a:schemeClr val="tx1"/>
                </a:solidFill>
                <a:latin typeface="+mn-lt"/>
                <a:ea typeface="+mn-ea"/>
                <a:cs typeface="+mn-cs"/>
              </a:rPr>
              <a:t>$</a:t>
            </a:r>
            <a:r>
              <a:rPr kumimoji="0" lang="es-ES" altLang="es-ES" b="0" i="0" u="none" strike="noStrike" cap="none" normalizeH="0" baseline="0" dirty="0" err="1">
                <a:ln>
                  <a:noFill/>
                </a:ln>
                <a:solidFill>
                  <a:schemeClr val="tx1"/>
                </a:solidFill>
                <a:effectLst/>
              </a:rPr>
              <a:t>git</a:t>
            </a:r>
            <a:r>
              <a:rPr kumimoji="0" lang="es-ES" altLang="es-ES" b="0" i="0" u="none" strike="noStrike" cap="none" normalizeH="0" baseline="0" dirty="0">
                <a:ln>
                  <a:noFill/>
                </a:ln>
                <a:solidFill>
                  <a:schemeClr val="tx1"/>
                </a:solidFill>
                <a:effectLst/>
              </a:rPr>
              <a:t> status</a:t>
            </a:r>
          </a:p>
          <a:p>
            <a:r>
              <a:rPr lang="es-ES" sz="1200" kern="1200" dirty="0">
                <a:solidFill>
                  <a:schemeClr val="tx1"/>
                </a:solidFill>
                <a:latin typeface="+mn-lt"/>
                <a:ea typeface="+mn-ea"/>
                <a:cs typeface="+mn-cs"/>
              </a:rPr>
              <a:t>$</a:t>
            </a:r>
            <a:r>
              <a:rPr kumimoji="0" lang="es-ES" altLang="es-ES" b="0" i="0" u="none" strike="noStrike" cap="none" normalizeH="0" baseline="0" dirty="0" err="1">
                <a:ln>
                  <a:noFill/>
                </a:ln>
                <a:solidFill>
                  <a:schemeClr val="tx1"/>
                </a:solidFill>
                <a:effectLst/>
              </a:rPr>
              <a:t>git</a:t>
            </a:r>
            <a:r>
              <a:rPr kumimoji="0" lang="es-ES" altLang="es-ES" b="0" i="0" u="none" strike="noStrike" cap="none" normalizeH="0" baseline="0" dirty="0">
                <a:ln>
                  <a:noFill/>
                </a:ln>
                <a:solidFill>
                  <a:schemeClr val="tx1"/>
                </a:solidFill>
                <a:effectLst/>
              </a:rPr>
              <a:t> </a:t>
            </a:r>
            <a:r>
              <a:rPr kumimoji="0" lang="es-ES" altLang="es-ES" b="0" i="0" u="none" strike="noStrike" cap="none" normalizeH="0" baseline="0" dirty="0" err="1">
                <a:ln>
                  <a:noFill/>
                </a:ln>
                <a:solidFill>
                  <a:schemeClr val="tx1"/>
                </a:solidFill>
                <a:effectLst/>
              </a:rPr>
              <a:t>add</a:t>
            </a:r>
            <a:r>
              <a:rPr kumimoji="0" lang="es-ES" altLang="es-ES" b="0" i="0" u="none" strike="noStrike" cap="none" normalizeH="0" baseline="0" dirty="0">
                <a:ln>
                  <a:noFill/>
                </a:ln>
                <a:solidFill>
                  <a:schemeClr val="tx1"/>
                </a:solidFill>
                <a:effectLst/>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git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commit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m"Añadido</a:t>
            </a:r>
            <a:r>
              <a:rPr lang="es-ES" sz="1200" kern="1200" dirty="0">
                <a:solidFill>
                  <a:schemeClr val="tx1"/>
                </a:solidFill>
                <a:latin typeface="+mn-lt"/>
                <a:ea typeface="+mn-ea"/>
                <a:cs typeface="+mn-cs"/>
              </a:rPr>
              <a:t> capítulo 3 sobre gestión de ramas"</a:t>
            </a:r>
          </a:p>
          <a:p>
            <a:endParaRPr kumimoji="0" lang="es-ES" altLang="es-ES" b="0" i="0" u="none" strike="noStrike" cap="none" normalizeH="0" baseline="0" dirty="0">
              <a:ln>
                <a:noFill/>
              </a:ln>
              <a:solidFill>
                <a:schemeClr val="tx1"/>
              </a:solidFill>
              <a:effectLst/>
            </a:endParaRP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82</a:t>
            </a:fld>
            <a:endParaRPr lang="es-ES"/>
          </a:p>
        </p:txBody>
      </p:sp>
    </p:spTree>
    <p:extLst>
      <p:ext uri="{BB962C8B-B14F-4D97-AF65-F5344CB8AC3E}">
        <p14:creationId xmlns:p14="http://schemas.microsoft.com/office/powerpoint/2010/main" val="248106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$git show</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git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commit</a:t>
            </a:r>
            <a:r>
              <a:rPr lang="es-ES" sz="1200" kern="1200" dirty="0">
                <a:solidFill>
                  <a:schemeClr val="tx1"/>
                </a:solidFill>
                <a:latin typeface="+mn-lt"/>
                <a:ea typeface="+mn-ea"/>
                <a:cs typeface="+mn-cs"/>
              </a:rPr>
              <a:t>  -- </a:t>
            </a:r>
            <a:r>
              <a:rPr lang="es-ES" sz="1200" kern="1200" dirty="0" err="1">
                <a:solidFill>
                  <a:schemeClr val="tx1"/>
                </a:solidFill>
                <a:latin typeface="+mn-lt"/>
                <a:ea typeface="+mn-ea"/>
                <a:cs typeface="+mn-cs"/>
              </a:rPr>
              <a:t>amend</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m"Añadido</a:t>
            </a:r>
            <a:r>
              <a:rPr lang="es-ES" sz="1200" kern="1200" dirty="0">
                <a:solidFill>
                  <a:schemeClr val="tx1"/>
                </a:solidFill>
                <a:latin typeface="+mn-lt"/>
                <a:ea typeface="+mn-ea"/>
                <a:cs typeface="+mn-cs"/>
              </a:rPr>
              <a:t> capítulo 3 sobre gestión de ramas al índice"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a:t>
            </a:r>
            <a:r>
              <a:rPr lang="es-ES" sz="1200" kern="1200" dirty="0" err="1">
                <a:solidFill>
                  <a:schemeClr val="tx1"/>
                </a:solidFill>
                <a:latin typeface="+mn-lt"/>
                <a:ea typeface="+mn-ea"/>
                <a:cs typeface="+mn-cs"/>
              </a:rPr>
              <a:t>git</a:t>
            </a:r>
            <a:r>
              <a:rPr lang="es-ES" sz="1200" kern="1200" dirty="0">
                <a:solidFill>
                  <a:schemeClr val="tx1"/>
                </a:solidFill>
                <a:latin typeface="+mn-lt"/>
                <a:ea typeface="+mn-ea"/>
                <a:cs typeface="+mn-cs"/>
              </a:rPr>
              <a:t> show</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83</a:t>
            </a:fld>
            <a:endParaRPr lang="es-ES"/>
          </a:p>
        </p:txBody>
      </p:sp>
    </p:spTree>
    <p:extLst>
      <p:ext uri="{BB962C8B-B14F-4D97-AF65-F5344CB8AC3E}">
        <p14:creationId xmlns:p14="http://schemas.microsoft.com/office/powerpoint/2010/main" val="1186170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$git log</a:t>
            </a:r>
          </a:p>
          <a:p>
            <a:r>
              <a:rPr lang="en-US" dirty="0"/>
              <a:t>$</a:t>
            </a:r>
            <a:r>
              <a:rPr lang="en-US" dirty="0" err="1"/>
              <a:t>mkdir</a:t>
            </a:r>
            <a:r>
              <a:rPr lang="en-US" dirty="0"/>
              <a:t> </a:t>
            </a:r>
            <a:r>
              <a:rPr lang="en-US" dirty="0" err="1"/>
              <a:t>capitulos</a:t>
            </a:r>
            <a:endParaRPr lang="en-US" dirty="0"/>
          </a:p>
          <a:p>
            <a:r>
              <a:rPr lang="en-US" dirty="0"/>
              <a:t>$cd </a:t>
            </a:r>
            <a:r>
              <a:rPr lang="en-US" dirty="0" err="1"/>
              <a:t>capitulos</a:t>
            </a:r>
            <a:endParaRPr lang="en-US" dirty="0"/>
          </a:p>
          <a:p>
            <a:r>
              <a:rPr lang="en-US" dirty="0"/>
              <a:t>$cat&gt;capitulo1</a:t>
            </a:r>
          </a:p>
          <a:p>
            <a:r>
              <a:rPr lang="en-US" dirty="0"/>
              <a:t>Git es un Sistema de control de versions </a:t>
            </a:r>
            <a:r>
              <a:rPr lang="en-US" dirty="0" err="1"/>
              <a:t>ideado</a:t>
            </a:r>
            <a:r>
              <a:rPr lang="en-US" dirty="0"/>
              <a:t> por Linus Torvalds</a:t>
            </a:r>
          </a:p>
          <a:p>
            <a:r>
              <a:rPr lang="en-US" dirty="0"/>
              <a:t>$git add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s-ES" sz="1200" kern="1200" dirty="0" err="1">
                <a:solidFill>
                  <a:schemeClr val="tx1"/>
                </a:solidFill>
                <a:latin typeface="+mn-lt"/>
                <a:ea typeface="+mn-ea"/>
                <a:cs typeface="+mn-cs"/>
              </a:rPr>
              <a:t>git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commit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m"Añadido</a:t>
            </a:r>
            <a:r>
              <a:rPr lang="es-ES" sz="1200" kern="1200" dirty="0">
                <a:solidFill>
                  <a:schemeClr val="tx1"/>
                </a:solidFill>
                <a:latin typeface="+mn-lt"/>
                <a:ea typeface="+mn-ea"/>
                <a:cs typeface="+mn-cs"/>
              </a:rPr>
              <a:t> capítulo1"</a:t>
            </a:r>
          </a:p>
          <a:p>
            <a:r>
              <a:rPr lang="es-ES" dirty="0"/>
              <a:t>$</a:t>
            </a:r>
            <a:r>
              <a:rPr lang="es-ES" dirty="0" err="1"/>
              <a:t>git</a:t>
            </a:r>
            <a:r>
              <a:rPr lang="es-ES" dirty="0"/>
              <a:t> log</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84</a:t>
            </a:fld>
            <a:endParaRPr lang="es-ES"/>
          </a:p>
        </p:txBody>
      </p:sp>
    </p:spTree>
    <p:extLst>
      <p:ext uri="{BB962C8B-B14F-4D97-AF65-F5344CB8AC3E}">
        <p14:creationId xmlns:p14="http://schemas.microsoft.com/office/powerpoint/2010/main" val="2348954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 echo Capítulo 5: Conceptos avanzados&gt;&gt;indice.txt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a:t>
            </a:r>
            <a:r>
              <a:rPr lang="es-ES" sz="1200" kern="1200" dirty="0" err="1">
                <a:solidFill>
                  <a:schemeClr val="tx1"/>
                </a:solidFill>
                <a:latin typeface="+mn-lt"/>
                <a:ea typeface="+mn-ea"/>
                <a:cs typeface="+mn-cs"/>
              </a:rPr>
              <a:t>git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add</a:t>
            </a:r>
            <a:r>
              <a:rPr lang="es-ES" sz="1200" kern="120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git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commit</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m"Añadiendo</a:t>
            </a:r>
            <a:r>
              <a:rPr lang="es-ES" sz="1200" kern="1200" dirty="0">
                <a:solidFill>
                  <a:schemeClr val="tx1"/>
                </a:solidFill>
                <a:latin typeface="+mn-lt"/>
                <a:ea typeface="+mn-ea"/>
                <a:cs typeface="+mn-cs"/>
              </a:rPr>
              <a:t> Capítulo 5 al </a:t>
            </a:r>
            <a:r>
              <a:rPr lang="es-ES" sz="1200" kern="1200" dirty="0" err="1">
                <a:solidFill>
                  <a:schemeClr val="tx1"/>
                </a:solidFill>
                <a:latin typeface="+mn-lt"/>
                <a:ea typeface="+mn-ea"/>
                <a:cs typeface="+mn-cs"/>
              </a:rPr>
              <a:t>indice</a:t>
            </a:r>
            <a:r>
              <a:rPr lang="es-ES" sz="1200" kern="120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t>
            </a:r>
            <a:r>
              <a:rPr lang="es-ES" dirty="0" err="1"/>
              <a:t>git</a:t>
            </a:r>
            <a:r>
              <a:rPr lang="es-ES" dirty="0"/>
              <a:t> </a:t>
            </a:r>
            <a:r>
              <a:rPr lang="es-ES" dirty="0" err="1"/>
              <a:t>annotate</a:t>
            </a:r>
            <a:r>
              <a:rPr lang="es-ES" dirty="0"/>
              <a:t> indice.txt</a:t>
            </a:r>
            <a:endParaRPr lang="es-ES" sz="1200" kern="1200" dirty="0">
              <a:solidFill>
                <a:schemeClr val="tx1"/>
              </a:solidFill>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87</a:t>
            </a:fld>
            <a:endParaRPr lang="es-ES"/>
          </a:p>
        </p:txBody>
      </p:sp>
    </p:spTree>
    <p:extLst>
      <p:ext uri="{BB962C8B-B14F-4D97-AF65-F5344CB8AC3E}">
        <p14:creationId xmlns:p14="http://schemas.microsoft.com/office/powerpoint/2010/main" val="2010593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sv-SE" dirty="0"/>
              <a:t>git branch bibliografia</a:t>
            </a:r>
          </a:p>
          <a:p>
            <a:pPr marL="0" indent="0">
              <a:buNone/>
            </a:pPr>
            <a:r>
              <a:rPr lang="sv-SE" dirty="0"/>
              <a:t>git branch </a:t>
            </a:r>
            <a:endParaRPr lang="es-ES" dirty="0"/>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88</a:t>
            </a:fld>
            <a:endParaRPr lang="es-ES"/>
          </a:p>
        </p:txBody>
      </p:sp>
    </p:spTree>
    <p:extLst>
      <p:ext uri="{BB962C8B-B14F-4D97-AF65-F5344CB8AC3E}">
        <p14:creationId xmlns:p14="http://schemas.microsoft.com/office/powerpoint/2010/main" val="115150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 un profesional versátil capaz de desenvolverse en un </a:t>
            </a:r>
            <a:r>
              <a:rPr lang="es-ES" dirty="0">
                <a:hlinkClick r:id="rId3"/>
              </a:rPr>
              <a:t>desarrollo web</a:t>
            </a:r>
            <a:r>
              <a:rPr lang="es-ES" dirty="0"/>
              <a:t> tanto en la parte del cliente (</a:t>
            </a:r>
            <a:r>
              <a:rPr lang="es-ES" dirty="0">
                <a:hlinkClick r:id="rId4"/>
              </a:rPr>
              <a:t>Front </a:t>
            </a:r>
            <a:r>
              <a:rPr lang="es-ES" dirty="0" err="1">
                <a:hlinkClick r:id="rId4"/>
              </a:rPr>
              <a:t>End</a:t>
            </a:r>
            <a:r>
              <a:rPr lang="es-ES" dirty="0"/>
              <a:t>) como del servidor (Back </a:t>
            </a:r>
            <a:r>
              <a:rPr lang="es-ES" dirty="0" err="1"/>
              <a:t>End</a:t>
            </a:r>
            <a:r>
              <a:rPr lang="es-ES" dirty="0"/>
              <a:t>). Es un perfil muy completo, con amplios conocimientos y herramientas que le permiten afrontar cualquier fase en la construcción de un software.</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9</a:t>
            </a:fld>
            <a:endParaRPr lang="es-ES"/>
          </a:p>
        </p:txBody>
      </p:sp>
    </p:spTree>
    <p:extLst>
      <p:ext uri="{BB962C8B-B14F-4D97-AF65-F5344CB8AC3E}">
        <p14:creationId xmlns:p14="http://schemas.microsoft.com/office/powerpoint/2010/main" val="227040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a:t>Nuestra m</a:t>
            </a:r>
            <a:r>
              <a:rPr lang="es-ES" dirty="0" err="1"/>
              <a:t>áquina</a:t>
            </a:r>
            <a:r>
              <a:rPr lang="es-ES" dirty="0"/>
              <a:t> tiene que hacer el papel de servidor y de cliente</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10</a:t>
            </a:fld>
            <a:endParaRPr lang="es-ES"/>
          </a:p>
        </p:txBody>
      </p:sp>
    </p:spTree>
    <p:extLst>
      <p:ext uri="{BB962C8B-B14F-4D97-AF65-F5344CB8AC3E}">
        <p14:creationId xmlns:p14="http://schemas.microsoft.com/office/powerpoint/2010/main" val="2885504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recomienda descargar la versión  estable(Long </a:t>
            </a:r>
            <a:r>
              <a:rPr lang="es-ES" dirty="0" err="1"/>
              <a:t>Term</a:t>
            </a:r>
            <a:r>
              <a:rPr lang="es-ES" dirty="0"/>
              <a:t> </a:t>
            </a:r>
            <a:r>
              <a:rPr lang="es-ES" dirty="0" err="1"/>
              <a:t>Support</a:t>
            </a:r>
            <a:r>
              <a:rPr lang="es-ES" dirty="0"/>
              <a:t>)</a:t>
            </a:r>
          </a:p>
          <a:p>
            <a:r>
              <a:rPr lang="es-ES" dirty="0"/>
              <a:t>La versión actual se emplea solamente para probar las nuevas características , no se recomienda para utilizar en producción.</a:t>
            </a:r>
          </a:p>
          <a:p>
            <a:endParaRPr lang="es-ES" dirty="0"/>
          </a:p>
        </p:txBody>
      </p:sp>
      <p:sp>
        <p:nvSpPr>
          <p:cNvPr id="4" name="Marcador de número de diapositiva 3"/>
          <p:cNvSpPr>
            <a:spLocks noGrp="1"/>
          </p:cNvSpPr>
          <p:nvPr>
            <p:ph type="sldNum" sz="quarter" idx="5"/>
          </p:nvPr>
        </p:nvSpPr>
        <p:spPr/>
        <p:txBody>
          <a:bodyPr/>
          <a:lstStyle/>
          <a:p>
            <a:fld id="{F6EFF660-0528-4D8D-80E4-DE319FAD588B}" type="slidenum">
              <a:rPr lang="es-ES" smtClean="0"/>
              <a:t>12</a:t>
            </a:fld>
            <a:endParaRPr lang="es-ES"/>
          </a:p>
        </p:txBody>
      </p:sp>
    </p:spTree>
    <p:extLst>
      <p:ext uri="{BB962C8B-B14F-4D97-AF65-F5344CB8AC3E}">
        <p14:creationId xmlns:p14="http://schemas.microsoft.com/office/powerpoint/2010/main" val="1229820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err="1"/>
              <a:t>Normalmnte</a:t>
            </a:r>
            <a:r>
              <a:rPr lang="en-CA" dirty="0"/>
              <a:t> </a:t>
            </a:r>
            <a:r>
              <a:rPr lang="en-CA" dirty="0" err="1"/>
              <a:t>cuando</a:t>
            </a:r>
            <a:r>
              <a:rPr lang="en-CA" dirty="0"/>
              <a:t> al commando de git le </a:t>
            </a:r>
            <a:r>
              <a:rPr lang="en-CA" dirty="0" err="1"/>
              <a:t>siguen</a:t>
            </a:r>
            <a:r>
              <a:rPr lang="en-CA" dirty="0"/>
              <a:t> -- es </a:t>
            </a:r>
            <a:r>
              <a:rPr lang="en-CA" dirty="0" err="1"/>
              <a:t>porque</a:t>
            </a:r>
            <a:r>
              <a:rPr lang="en-CA" dirty="0"/>
              <a:t> lo que hay a </a:t>
            </a:r>
            <a:r>
              <a:rPr lang="en-CA" dirty="0" err="1"/>
              <a:t>continuación</a:t>
            </a:r>
            <a:r>
              <a:rPr lang="en-CA" dirty="0"/>
              <a:t> es una palabra , </a:t>
            </a:r>
            <a:r>
              <a:rPr lang="en-CA" dirty="0" err="1"/>
              <a:t>si</a:t>
            </a:r>
            <a:r>
              <a:rPr lang="en-CA" dirty="0"/>
              <a:t> es una </a:t>
            </a:r>
            <a:r>
              <a:rPr lang="en-CA" dirty="0" err="1"/>
              <a:t>letra</a:t>
            </a:r>
            <a:r>
              <a:rPr lang="en-CA" dirty="0"/>
              <a:t> se pone un solo </a:t>
            </a:r>
            <a:r>
              <a:rPr lang="en-CA" dirty="0" err="1"/>
              <a:t>gui</a:t>
            </a:r>
            <a:r>
              <a:rPr lang="es-ES" dirty="0" err="1"/>
              <a:t>ón</a:t>
            </a:r>
            <a:r>
              <a:rPr lang="es-ES" dirty="0"/>
              <a:t>.</a:t>
            </a:r>
          </a:p>
        </p:txBody>
      </p:sp>
      <p:sp>
        <p:nvSpPr>
          <p:cNvPr id="4" name="Marcador de número de diapositiva 3"/>
          <p:cNvSpPr>
            <a:spLocks noGrp="1"/>
          </p:cNvSpPr>
          <p:nvPr>
            <p:ph type="sldNum" sz="quarter" idx="5"/>
          </p:nvPr>
        </p:nvSpPr>
        <p:spPr/>
        <p:txBody>
          <a:bodyPr/>
          <a:lstStyle/>
          <a:p>
            <a:fld id="{F6EFF660-0528-4D8D-80E4-DE319FAD588B}" type="slidenum">
              <a:rPr lang="es-ES" smtClean="0"/>
              <a:t>20</a:t>
            </a:fld>
            <a:endParaRPr lang="es-ES"/>
          </a:p>
        </p:txBody>
      </p:sp>
    </p:spTree>
    <p:extLst>
      <p:ext uri="{BB962C8B-B14F-4D97-AF65-F5344CB8AC3E}">
        <p14:creationId xmlns:p14="http://schemas.microsoft.com/office/powerpoint/2010/main" val="2594126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7823F-4C9B-2181-A57D-D09E74486E6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03AEF2F-9EB9-A58B-75CB-FBE9647BD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E8FF5A6-DEDF-AD6E-FB27-F8597308E0D0}"/>
              </a:ext>
            </a:extLst>
          </p:cNvPr>
          <p:cNvSpPr>
            <a:spLocks noGrp="1"/>
          </p:cNvSpPr>
          <p:nvPr>
            <p:ph type="dt" sz="half" idx="10"/>
          </p:nvPr>
        </p:nvSpPr>
        <p:spPr/>
        <p:txBody>
          <a:bodyPr/>
          <a:lstStyle/>
          <a:p>
            <a:fld id="{2A322D3B-D66F-4E3E-8C2B-1EDDD6F68B0F}" type="datetime1">
              <a:rPr lang="es-ES" smtClean="0"/>
              <a:t>13/11/2023</a:t>
            </a:fld>
            <a:endParaRPr lang="es-ES"/>
          </a:p>
        </p:txBody>
      </p:sp>
      <p:sp>
        <p:nvSpPr>
          <p:cNvPr id="5" name="Marcador de pie de página 4">
            <a:extLst>
              <a:ext uri="{FF2B5EF4-FFF2-40B4-BE49-F238E27FC236}">
                <a16:creationId xmlns:a16="http://schemas.microsoft.com/office/drawing/2014/main" id="{09B44047-0582-B9C0-830D-10FC15C8AC4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FD60AC1-00D7-20AB-E1EC-D6C4B83B235A}"/>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2943341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E9617-7310-E1BF-2143-E8815DF518C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F9465B5-B7D5-F70C-914E-5A4D276A4E5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8B7AC0B-AD89-41A6-8F5F-7EA65926D1A2}"/>
              </a:ext>
            </a:extLst>
          </p:cNvPr>
          <p:cNvSpPr>
            <a:spLocks noGrp="1"/>
          </p:cNvSpPr>
          <p:nvPr>
            <p:ph type="dt" sz="half" idx="10"/>
          </p:nvPr>
        </p:nvSpPr>
        <p:spPr/>
        <p:txBody>
          <a:bodyPr/>
          <a:lstStyle/>
          <a:p>
            <a:fld id="{2CBF304D-7B73-4250-9B14-BD18E8D75CE2}" type="datetime1">
              <a:rPr lang="es-ES" smtClean="0"/>
              <a:t>13/11/2023</a:t>
            </a:fld>
            <a:endParaRPr lang="es-ES"/>
          </a:p>
        </p:txBody>
      </p:sp>
      <p:sp>
        <p:nvSpPr>
          <p:cNvPr id="5" name="Marcador de pie de página 4">
            <a:extLst>
              <a:ext uri="{FF2B5EF4-FFF2-40B4-BE49-F238E27FC236}">
                <a16:creationId xmlns:a16="http://schemas.microsoft.com/office/drawing/2014/main" id="{04B6AD49-A177-12A7-1EEE-4A4FE298955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5ADB053-5D9D-6503-F415-A8DC601FFF0E}"/>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734915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DAB6E4-F1FC-E3EA-7AEA-8108BCAF33C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2B23855-0E13-9851-71F5-5EC22742095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F895119-47B9-A4BC-FE3A-4572C4756D7F}"/>
              </a:ext>
            </a:extLst>
          </p:cNvPr>
          <p:cNvSpPr>
            <a:spLocks noGrp="1"/>
          </p:cNvSpPr>
          <p:nvPr>
            <p:ph type="dt" sz="half" idx="10"/>
          </p:nvPr>
        </p:nvSpPr>
        <p:spPr/>
        <p:txBody>
          <a:bodyPr/>
          <a:lstStyle/>
          <a:p>
            <a:fld id="{314B7E6D-8A2F-4748-AC46-1EDC16344456}" type="datetime1">
              <a:rPr lang="es-ES" smtClean="0"/>
              <a:t>13/11/2023</a:t>
            </a:fld>
            <a:endParaRPr lang="es-ES"/>
          </a:p>
        </p:txBody>
      </p:sp>
      <p:sp>
        <p:nvSpPr>
          <p:cNvPr id="5" name="Marcador de pie de página 4">
            <a:extLst>
              <a:ext uri="{FF2B5EF4-FFF2-40B4-BE49-F238E27FC236}">
                <a16:creationId xmlns:a16="http://schemas.microsoft.com/office/drawing/2014/main" id="{5FCDE36E-F683-9A3D-20CF-95DF13EA555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43A8870-3374-9BB0-7207-1BE9DFB2D160}"/>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246600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0CD87-20FD-7F8E-D0C5-69CCAF9AB9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362852D-D5EF-D9D4-BC52-259345ADA2B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F21EABD-64DE-705C-262A-89C6910EBC79}"/>
              </a:ext>
            </a:extLst>
          </p:cNvPr>
          <p:cNvSpPr>
            <a:spLocks noGrp="1"/>
          </p:cNvSpPr>
          <p:nvPr>
            <p:ph type="dt" sz="half" idx="10"/>
          </p:nvPr>
        </p:nvSpPr>
        <p:spPr/>
        <p:txBody>
          <a:bodyPr/>
          <a:lstStyle/>
          <a:p>
            <a:fld id="{8C2D29F1-EA0B-4837-8BA8-C483AD30C51D}" type="datetime1">
              <a:rPr lang="es-ES" smtClean="0"/>
              <a:t>13/11/2023</a:t>
            </a:fld>
            <a:endParaRPr lang="es-ES"/>
          </a:p>
        </p:txBody>
      </p:sp>
      <p:sp>
        <p:nvSpPr>
          <p:cNvPr id="5" name="Marcador de pie de página 4">
            <a:extLst>
              <a:ext uri="{FF2B5EF4-FFF2-40B4-BE49-F238E27FC236}">
                <a16:creationId xmlns:a16="http://schemas.microsoft.com/office/drawing/2014/main" id="{F078C4A2-15F4-EF69-2C75-0802D191F81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BBBBE5D-86DE-5E93-7BC5-5137A78BFEE1}"/>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182923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77D79-77CA-30E2-BC2C-2C0D71FAEB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B005809-6A7C-AAF5-E099-94686C8C2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6184ED4-B8B7-857F-9FA1-6D1BFB039CDC}"/>
              </a:ext>
            </a:extLst>
          </p:cNvPr>
          <p:cNvSpPr>
            <a:spLocks noGrp="1"/>
          </p:cNvSpPr>
          <p:nvPr>
            <p:ph type="dt" sz="half" idx="10"/>
          </p:nvPr>
        </p:nvSpPr>
        <p:spPr/>
        <p:txBody>
          <a:bodyPr/>
          <a:lstStyle/>
          <a:p>
            <a:fld id="{D780DBF0-E133-41CA-9F6E-66ADC332907F}" type="datetime1">
              <a:rPr lang="es-ES" smtClean="0"/>
              <a:t>13/11/2023</a:t>
            </a:fld>
            <a:endParaRPr lang="es-ES"/>
          </a:p>
        </p:txBody>
      </p:sp>
      <p:sp>
        <p:nvSpPr>
          <p:cNvPr id="5" name="Marcador de pie de página 4">
            <a:extLst>
              <a:ext uri="{FF2B5EF4-FFF2-40B4-BE49-F238E27FC236}">
                <a16:creationId xmlns:a16="http://schemas.microsoft.com/office/drawing/2014/main" id="{15B73787-1E71-2492-6E2E-3F79EECAEF1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6E65564-6CD3-B08F-2724-D82ADE04FF14}"/>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272513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FFD24A-3765-325B-D1E6-FF0DEB245D1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FA7B691-4C51-A4C4-E6A7-4242FEC4FBF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1600D772-B2BD-FFC4-BF96-C09ED292693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8202CBE-BA08-B7C9-72B7-1E12014FEB16}"/>
              </a:ext>
            </a:extLst>
          </p:cNvPr>
          <p:cNvSpPr>
            <a:spLocks noGrp="1"/>
          </p:cNvSpPr>
          <p:nvPr>
            <p:ph type="dt" sz="half" idx="10"/>
          </p:nvPr>
        </p:nvSpPr>
        <p:spPr/>
        <p:txBody>
          <a:bodyPr/>
          <a:lstStyle/>
          <a:p>
            <a:fld id="{CCB68B55-192B-4F63-A14F-0F270FF5B412}" type="datetime1">
              <a:rPr lang="es-ES" smtClean="0"/>
              <a:t>13/11/2023</a:t>
            </a:fld>
            <a:endParaRPr lang="es-ES"/>
          </a:p>
        </p:txBody>
      </p:sp>
      <p:sp>
        <p:nvSpPr>
          <p:cNvPr id="6" name="Marcador de pie de página 5">
            <a:extLst>
              <a:ext uri="{FF2B5EF4-FFF2-40B4-BE49-F238E27FC236}">
                <a16:creationId xmlns:a16="http://schemas.microsoft.com/office/drawing/2014/main" id="{84E5DC74-5B75-01AE-13FD-C00EC554798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2DA3B3-BE58-BE7B-8F31-ED773BFA321A}"/>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279157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0E55AD-0BD3-51E8-CD30-478328A9F70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B5DBF1A-599E-3D43-E2F2-C9B379DBF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A322F38-A3BF-7630-0FE1-76E23E6E296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1FD3D11-AEB6-85C8-4B5F-C8C11CB486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AE81B76-5914-CD64-C9B0-67C91FB10F4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5188AE7-6913-FD5D-1C8A-26A1842AD9DC}"/>
              </a:ext>
            </a:extLst>
          </p:cNvPr>
          <p:cNvSpPr>
            <a:spLocks noGrp="1"/>
          </p:cNvSpPr>
          <p:nvPr>
            <p:ph type="dt" sz="half" idx="10"/>
          </p:nvPr>
        </p:nvSpPr>
        <p:spPr/>
        <p:txBody>
          <a:bodyPr/>
          <a:lstStyle/>
          <a:p>
            <a:fld id="{D4BC9B79-E379-46E7-AB45-6338F950D653}" type="datetime1">
              <a:rPr lang="es-ES" smtClean="0"/>
              <a:t>13/11/2023</a:t>
            </a:fld>
            <a:endParaRPr lang="es-ES"/>
          </a:p>
        </p:txBody>
      </p:sp>
      <p:sp>
        <p:nvSpPr>
          <p:cNvPr id="8" name="Marcador de pie de página 7">
            <a:extLst>
              <a:ext uri="{FF2B5EF4-FFF2-40B4-BE49-F238E27FC236}">
                <a16:creationId xmlns:a16="http://schemas.microsoft.com/office/drawing/2014/main" id="{387FA6C9-C454-6548-95CE-C3813B5C0B9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A587435-02B1-1908-9C44-6EEE1687E23E}"/>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162964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1A580-F0EE-CBDF-3C37-D8438653780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FA93EFA-5538-D572-3725-47A611803A2A}"/>
              </a:ext>
            </a:extLst>
          </p:cNvPr>
          <p:cNvSpPr>
            <a:spLocks noGrp="1"/>
          </p:cNvSpPr>
          <p:nvPr>
            <p:ph type="dt" sz="half" idx="10"/>
          </p:nvPr>
        </p:nvSpPr>
        <p:spPr/>
        <p:txBody>
          <a:bodyPr/>
          <a:lstStyle/>
          <a:p>
            <a:fld id="{C652C5B4-463F-4E6B-AC90-7F585F511A8C}" type="datetime1">
              <a:rPr lang="es-ES" smtClean="0"/>
              <a:t>13/11/2023</a:t>
            </a:fld>
            <a:endParaRPr lang="es-ES"/>
          </a:p>
        </p:txBody>
      </p:sp>
      <p:sp>
        <p:nvSpPr>
          <p:cNvPr id="4" name="Marcador de pie de página 3">
            <a:extLst>
              <a:ext uri="{FF2B5EF4-FFF2-40B4-BE49-F238E27FC236}">
                <a16:creationId xmlns:a16="http://schemas.microsoft.com/office/drawing/2014/main" id="{7604B8D6-23A2-D4C9-FE85-CC58B98EE8F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39FA01C-4575-6B08-73B6-16A71BA9F994}"/>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1590748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3EC8E1-8813-E56B-BA3B-5BF11D65F995}"/>
              </a:ext>
            </a:extLst>
          </p:cNvPr>
          <p:cNvSpPr>
            <a:spLocks noGrp="1"/>
          </p:cNvSpPr>
          <p:nvPr>
            <p:ph type="dt" sz="half" idx="10"/>
          </p:nvPr>
        </p:nvSpPr>
        <p:spPr/>
        <p:txBody>
          <a:bodyPr/>
          <a:lstStyle/>
          <a:p>
            <a:fld id="{7848FABC-6818-4398-8DBD-37E3A5F9E575}" type="datetime1">
              <a:rPr lang="es-ES" smtClean="0"/>
              <a:t>13/11/2023</a:t>
            </a:fld>
            <a:endParaRPr lang="es-ES"/>
          </a:p>
        </p:txBody>
      </p:sp>
      <p:sp>
        <p:nvSpPr>
          <p:cNvPr id="3" name="Marcador de pie de página 2">
            <a:extLst>
              <a:ext uri="{FF2B5EF4-FFF2-40B4-BE49-F238E27FC236}">
                <a16:creationId xmlns:a16="http://schemas.microsoft.com/office/drawing/2014/main" id="{61647DE5-297E-2804-FAF9-9CC89A9BFA5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0D2DB21-6FBC-29F6-BF21-00FF8B1F956D}"/>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338888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062E5E-5DC3-1837-88BF-13A6FF0F328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0C7B94C-D751-C8BA-EEE5-E2E05675F1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1F52402-2F68-E910-F144-AD551D7E2B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697D15-9486-FABA-C2AE-61678E62B259}"/>
              </a:ext>
            </a:extLst>
          </p:cNvPr>
          <p:cNvSpPr>
            <a:spLocks noGrp="1"/>
          </p:cNvSpPr>
          <p:nvPr>
            <p:ph type="dt" sz="half" idx="10"/>
          </p:nvPr>
        </p:nvSpPr>
        <p:spPr/>
        <p:txBody>
          <a:bodyPr/>
          <a:lstStyle/>
          <a:p>
            <a:fld id="{C5F1D1D1-CBED-4D15-B9B1-B1B2DE1B0EB7}" type="datetime1">
              <a:rPr lang="es-ES" smtClean="0"/>
              <a:t>13/11/2023</a:t>
            </a:fld>
            <a:endParaRPr lang="es-ES"/>
          </a:p>
        </p:txBody>
      </p:sp>
      <p:sp>
        <p:nvSpPr>
          <p:cNvPr id="6" name="Marcador de pie de página 5">
            <a:extLst>
              <a:ext uri="{FF2B5EF4-FFF2-40B4-BE49-F238E27FC236}">
                <a16:creationId xmlns:a16="http://schemas.microsoft.com/office/drawing/2014/main" id="{FD6BF625-2E55-F36A-FA3D-2BABD3CA881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AB745E-0339-510B-7342-7259427BEE4A}"/>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3176163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DBF301-32F7-45EA-9E57-49498ED5E5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F70186A-02E0-AFEB-7242-E55A128CA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92198F1-C752-E4BB-D475-5F477193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83D4DC4-86F1-8362-3423-EED83250BA9E}"/>
              </a:ext>
            </a:extLst>
          </p:cNvPr>
          <p:cNvSpPr>
            <a:spLocks noGrp="1"/>
          </p:cNvSpPr>
          <p:nvPr>
            <p:ph type="dt" sz="half" idx="10"/>
          </p:nvPr>
        </p:nvSpPr>
        <p:spPr/>
        <p:txBody>
          <a:bodyPr/>
          <a:lstStyle/>
          <a:p>
            <a:fld id="{6EE623F9-DAA7-4A38-9A3B-6324EC558CC6}" type="datetime1">
              <a:rPr lang="es-ES" smtClean="0"/>
              <a:t>13/11/2023</a:t>
            </a:fld>
            <a:endParaRPr lang="es-ES"/>
          </a:p>
        </p:txBody>
      </p:sp>
      <p:sp>
        <p:nvSpPr>
          <p:cNvPr id="6" name="Marcador de pie de página 5">
            <a:extLst>
              <a:ext uri="{FF2B5EF4-FFF2-40B4-BE49-F238E27FC236}">
                <a16:creationId xmlns:a16="http://schemas.microsoft.com/office/drawing/2014/main" id="{105116D9-9750-370B-9C7E-C1530C976C1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7ACFDC4-946B-16D3-46AC-A4676961E20F}"/>
              </a:ext>
            </a:extLst>
          </p:cNvPr>
          <p:cNvSpPr>
            <a:spLocks noGrp="1"/>
          </p:cNvSpPr>
          <p:nvPr>
            <p:ph type="sldNum" sz="quarter" idx="12"/>
          </p:nvPr>
        </p:nvSpPr>
        <p:spPr/>
        <p:txBody>
          <a:bodyPr/>
          <a:lstStyle/>
          <a:p>
            <a:fld id="{17A2F33E-5344-4F77-A5AA-3009173103DD}" type="slidenum">
              <a:rPr lang="es-ES" smtClean="0"/>
              <a:t>‹Nº›</a:t>
            </a:fld>
            <a:endParaRPr lang="es-ES"/>
          </a:p>
        </p:txBody>
      </p:sp>
    </p:spTree>
    <p:extLst>
      <p:ext uri="{BB962C8B-B14F-4D97-AF65-F5344CB8AC3E}">
        <p14:creationId xmlns:p14="http://schemas.microsoft.com/office/powerpoint/2010/main" val="7021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BF195CA-1AEA-3322-405D-046CE87FF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E656ACB-DCA9-3137-8674-9D209C05AC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E87AD3B-4C1E-8D95-D011-79A9B5CEB7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B0039B-1CAB-4C4F-A415-1E1323947B9D}" type="datetime1">
              <a:rPr lang="es-ES" smtClean="0"/>
              <a:t>13/11/2023</a:t>
            </a:fld>
            <a:endParaRPr lang="es-ES"/>
          </a:p>
        </p:txBody>
      </p:sp>
      <p:sp>
        <p:nvSpPr>
          <p:cNvPr id="5" name="Marcador de pie de página 4">
            <a:extLst>
              <a:ext uri="{FF2B5EF4-FFF2-40B4-BE49-F238E27FC236}">
                <a16:creationId xmlns:a16="http://schemas.microsoft.com/office/drawing/2014/main" id="{8CC14CCF-F456-1008-5FA6-25A7B23A7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FA6F63B-FB39-F359-CD71-BC75E39FA0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2F33E-5344-4F77-A5AA-3009173103DD}" type="slidenum">
              <a:rPr lang="es-ES" smtClean="0"/>
              <a:t>‹Nº›</a:t>
            </a:fld>
            <a:endParaRPr lang="es-ES"/>
          </a:p>
        </p:txBody>
      </p:sp>
    </p:spTree>
    <p:extLst>
      <p:ext uri="{BB962C8B-B14F-4D97-AF65-F5344CB8AC3E}">
        <p14:creationId xmlns:p14="http://schemas.microsoft.com/office/powerpoint/2010/main" val="282999732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odecademy.com/learn/learn-the-command-lin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scm.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initializr.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hyperlink" Target="https://www.aluracursos.com/blog/%22https:/docs.github.com/es/repositories/managing-your-repositorys-settings-and-features/customizing-your-repository/about-readmes%22"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63.wmf"/><Relationship Id="rId4"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5.wmf"/><Relationship Id="rId4" Type="http://schemas.openxmlformats.org/officeDocument/2006/relationships/oleObject" Target="../embeddings/oleObject5.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hyperlink" Target="https://www.cesuma.mx/blog/7-lenguajes-de-programacion-que-los-data-scientists-y-los-data-analysts-deben-conocer.html" TargetMode="External"/><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FA3D0-8B7A-98C4-3B8C-CFA70B37006D}"/>
              </a:ext>
            </a:extLst>
          </p:cNvPr>
          <p:cNvSpPr>
            <a:spLocks noGrp="1"/>
          </p:cNvSpPr>
          <p:nvPr>
            <p:ph type="title"/>
          </p:nvPr>
        </p:nvSpPr>
        <p:spPr>
          <a:xfrm>
            <a:off x="1062789" y="1894987"/>
            <a:ext cx="10515600" cy="1534013"/>
          </a:xfrm>
        </p:spPr>
        <p:txBody>
          <a:bodyPr>
            <a:normAutofit/>
          </a:bodyPr>
          <a:lstStyle/>
          <a:p>
            <a:pPr algn="ctr"/>
            <a:r>
              <a:rPr lang="en-CA" sz="4800" b="1" dirty="0"/>
              <a:t>Tema1 . </a:t>
            </a:r>
            <a:r>
              <a:rPr lang="es-ES" sz="4800" b="1" dirty="0"/>
              <a:t>Git. Comandos básicos.</a:t>
            </a:r>
          </a:p>
        </p:txBody>
      </p:sp>
      <p:sp>
        <p:nvSpPr>
          <p:cNvPr id="3" name="Marcador de contenido 2">
            <a:extLst>
              <a:ext uri="{FF2B5EF4-FFF2-40B4-BE49-F238E27FC236}">
                <a16:creationId xmlns:a16="http://schemas.microsoft.com/office/drawing/2014/main" id="{52EFE887-E84C-26C1-7FFC-9E95DF0AD177}"/>
              </a:ext>
            </a:extLst>
          </p:cNvPr>
          <p:cNvSpPr>
            <a:spLocks noGrp="1"/>
          </p:cNvSpPr>
          <p:nvPr>
            <p:ph idx="1"/>
          </p:nvPr>
        </p:nvSpPr>
        <p:spPr>
          <a:xfrm>
            <a:off x="1383630" y="3801979"/>
            <a:ext cx="10515600" cy="2636434"/>
          </a:xfrm>
        </p:spPr>
        <p:txBody>
          <a:bodyPr>
            <a:normAutofit fontScale="55000" lnSpcReduction="20000"/>
          </a:bodyPr>
          <a:lstStyle/>
          <a:p>
            <a:pPr marL="0" indent="0">
              <a:buNone/>
            </a:pPr>
            <a:r>
              <a:rPr lang="es-ES" sz="4400" dirty="0"/>
              <a:t>Objetivos: Conocer el entorno de desarrollo </a:t>
            </a:r>
            <a:r>
              <a:rPr lang="es-ES" sz="4400" dirty="0" err="1"/>
              <a:t>FullStack</a:t>
            </a:r>
            <a:r>
              <a:rPr lang="es-ES" sz="4400" dirty="0"/>
              <a:t>.</a:t>
            </a:r>
          </a:p>
          <a:p>
            <a:pPr marL="0" indent="0">
              <a:buNone/>
            </a:pPr>
            <a:r>
              <a:rPr lang="es-ES" sz="4400" dirty="0"/>
              <a:t>                   Iniciar el trabajo con el sistema de control de versiones Git. </a:t>
            </a:r>
          </a:p>
          <a:p>
            <a:pPr marL="0" indent="0">
              <a:buNone/>
            </a:pPr>
            <a:r>
              <a:rPr lang="es-ES" sz="3400" dirty="0"/>
              <a:t>Recursos:</a:t>
            </a:r>
          </a:p>
          <a:p>
            <a:pPr marL="0" indent="0">
              <a:buNone/>
            </a:pPr>
            <a:r>
              <a:rPr lang="en-US" sz="3400" dirty="0"/>
              <a:t> [Setup Development Environment](</a:t>
            </a:r>
            <a:r>
              <a:rPr lang="en-US" sz="3400" dirty="0">
                <a:hlinkClick r:id="rId3"/>
              </a:rPr>
              <a:t>https://www.codecademy.com/learn/learn-the-command-line</a:t>
            </a:r>
            <a:r>
              <a:rPr lang="en-US" sz="3400" dirty="0"/>
              <a:t>)</a:t>
            </a:r>
          </a:p>
          <a:p>
            <a:pPr marL="0" indent="0">
              <a:buNone/>
            </a:pPr>
            <a:r>
              <a:rPr lang="en-US" sz="3400" b="0" i="0" u="none" strike="noStrike" dirty="0">
                <a:solidFill>
                  <a:srgbClr val="000000"/>
                </a:solidFill>
                <a:effectLst/>
                <a:latin typeface="Calibri" panose="020F0502020204030204" pitchFamily="34" charset="0"/>
              </a:rPr>
              <a:t> - </a:t>
            </a:r>
            <a:r>
              <a:rPr lang="en-US" sz="3400" dirty="0"/>
              <a:t>[](https://www.youtube.com/watch?v=SWYqp7iY_Tc) </a:t>
            </a:r>
          </a:p>
          <a:p>
            <a:pPr marL="0" indent="0">
              <a:buNone/>
            </a:pPr>
            <a:r>
              <a:rPr lang="en-US" sz="3400" dirty="0"/>
              <a:t>  [</a:t>
            </a:r>
            <a:r>
              <a:rPr lang="en-US" sz="3400" b="0" i="0" u="none" strike="noStrike" dirty="0">
                <a:solidFill>
                  <a:srgbClr val="000000"/>
                </a:solidFill>
                <a:effectLst/>
                <a:latin typeface="Calibri" panose="020F0502020204030204" pitchFamily="34" charset="0"/>
              </a:rPr>
              <a:t>Git &amp; GitHub Crash Course ]</a:t>
            </a:r>
            <a:r>
              <a:rPr lang="en-US" sz="3400" dirty="0"/>
              <a:t>https://www.youtube.com/watch?v=mBYSUUnMt9M</a:t>
            </a:r>
          </a:p>
          <a:p>
            <a:pPr marL="0" indent="0">
              <a:buNone/>
            </a:pPr>
            <a:r>
              <a:rPr lang="en-US" sz="3400" dirty="0" err="1"/>
              <a:t>Tiempo</a:t>
            </a:r>
            <a:r>
              <a:rPr lang="en-US" sz="3400" dirty="0"/>
              <a:t> </a:t>
            </a:r>
            <a:r>
              <a:rPr lang="en-US" sz="3400" dirty="0" err="1"/>
              <a:t>estimado</a:t>
            </a:r>
            <a:r>
              <a:rPr lang="en-US" sz="3400" dirty="0"/>
              <a:t>: 3h</a:t>
            </a:r>
          </a:p>
          <a:p>
            <a:pPr marL="0" indent="0">
              <a:buNone/>
            </a:pPr>
            <a:endParaRPr lang="es-ES" dirty="0"/>
          </a:p>
        </p:txBody>
      </p:sp>
      <p:sp>
        <p:nvSpPr>
          <p:cNvPr id="5" name="Rectángulo 4">
            <a:extLst>
              <a:ext uri="{FF2B5EF4-FFF2-40B4-BE49-F238E27FC236}">
                <a16:creationId xmlns:a16="http://schemas.microsoft.com/office/drawing/2014/main" id="{4CC23092-EBD2-5D32-2920-BB8D90EE3F09}"/>
              </a:ext>
            </a:extLst>
          </p:cNvPr>
          <p:cNvSpPr/>
          <p:nvPr/>
        </p:nvSpPr>
        <p:spPr>
          <a:xfrm>
            <a:off x="0" y="-43893"/>
            <a:ext cx="12192000" cy="99073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2800" b="1" dirty="0"/>
              <a:t>M</a:t>
            </a:r>
            <a:r>
              <a:rPr lang="es-ES" sz="2800" b="1" dirty="0" err="1"/>
              <a:t>ó</a:t>
            </a:r>
            <a:r>
              <a:rPr lang="en-CA" sz="2800" b="1" dirty="0" err="1"/>
              <a:t>dulo</a:t>
            </a:r>
            <a:r>
              <a:rPr lang="en-CA" sz="2800" b="1" dirty="0"/>
              <a:t> 2. </a:t>
            </a:r>
            <a:r>
              <a:rPr lang="es-ES" sz="2800" b="1" dirty="0"/>
              <a:t>Introducción al entorno de   desarrollo Full </a:t>
            </a:r>
            <a:r>
              <a:rPr lang="es-ES" sz="2800" b="1" dirty="0" err="1"/>
              <a:t>Stack</a:t>
            </a:r>
            <a:endParaRPr lang="es-ES" sz="2800" dirty="0"/>
          </a:p>
        </p:txBody>
      </p:sp>
      <p:sp>
        <p:nvSpPr>
          <p:cNvPr id="7" name="Marcador de número de diapositiva 6">
            <a:extLst>
              <a:ext uri="{FF2B5EF4-FFF2-40B4-BE49-F238E27FC236}">
                <a16:creationId xmlns:a16="http://schemas.microsoft.com/office/drawing/2014/main" id="{46EDF4FD-AA0D-6BE7-39CF-BA207F226032}"/>
              </a:ext>
            </a:extLst>
          </p:cNvPr>
          <p:cNvSpPr>
            <a:spLocks noGrp="1"/>
          </p:cNvSpPr>
          <p:nvPr>
            <p:ph type="sldNum" sz="quarter" idx="12"/>
          </p:nvPr>
        </p:nvSpPr>
        <p:spPr/>
        <p:txBody>
          <a:bodyPr/>
          <a:lstStyle/>
          <a:p>
            <a:fld id="{17A2F33E-5344-4F77-A5AA-3009173103DD}" type="slidenum">
              <a:rPr lang="es-ES" smtClean="0"/>
              <a:t>1</a:t>
            </a:fld>
            <a:endParaRPr lang="es-ES"/>
          </a:p>
        </p:txBody>
      </p:sp>
    </p:spTree>
    <p:extLst>
      <p:ext uri="{BB962C8B-B14F-4D97-AF65-F5344CB8AC3E}">
        <p14:creationId xmlns:p14="http://schemas.microsoft.com/office/powerpoint/2010/main" val="2707770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45E29-1352-9736-914B-0C3A50C808C2}"/>
              </a:ext>
            </a:extLst>
          </p:cNvPr>
          <p:cNvSpPr>
            <a:spLocks noGrp="1"/>
          </p:cNvSpPr>
          <p:nvPr>
            <p:ph type="title"/>
          </p:nvPr>
        </p:nvSpPr>
        <p:spPr/>
        <p:txBody>
          <a:bodyPr/>
          <a:lstStyle/>
          <a:p>
            <a:r>
              <a:rPr lang="es-ES" dirty="0"/>
              <a:t>Entorno de desarrollo</a:t>
            </a:r>
          </a:p>
        </p:txBody>
      </p:sp>
      <p:pic>
        <p:nvPicPr>
          <p:cNvPr id="5" name="Imagen 4">
            <a:extLst>
              <a:ext uri="{FF2B5EF4-FFF2-40B4-BE49-F238E27FC236}">
                <a16:creationId xmlns:a16="http://schemas.microsoft.com/office/drawing/2014/main" id="{CCE7BAE0-1EFB-760D-5ED4-35E28B04E25C}"/>
              </a:ext>
            </a:extLst>
          </p:cNvPr>
          <p:cNvPicPr>
            <a:picLocks noChangeAspect="1"/>
          </p:cNvPicPr>
          <p:nvPr/>
        </p:nvPicPr>
        <p:blipFill>
          <a:blip r:embed="rId3"/>
          <a:stretch>
            <a:fillRect/>
          </a:stretch>
        </p:blipFill>
        <p:spPr>
          <a:xfrm>
            <a:off x="1052282" y="3091073"/>
            <a:ext cx="1939259" cy="991984"/>
          </a:xfrm>
          <a:prstGeom prst="rect">
            <a:avLst/>
          </a:prstGeom>
          <a:ln>
            <a:solidFill>
              <a:schemeClr val="accent1">
                <a:shade val="15000"/>
              </a:schemeClr>
            </a:solidFill>
          </a:ln>
        </p:spPr>
      </p:pic>
      <p:sp>
        <p:nvSpPr>
          <p:cNvPr id="6" name="CuadroTexto 5">
            <a:extLst>
              <a:ext uri="{FF2B5EF4-FFF2-40B4-BE49-F238E27FC236}">
                <a16:creationId xmlns:a16="http://schemas.microsoft.com/office/drawing/2014/main" id="{F2E33BC5-5FF9-0838-0E5C-ACCB189E5477}"/>
              </a:ext>
            </a:extLst>
          </p:cNvPr>
          <p:cNvSpPr txBox="1"/>
          <p:nvPr/>
        </p:nvSpPr>
        <p:spPr>
          <a:xfrm>
            <a:off x="3274143" y="3091073"/>
            <a:ext cx="8524568" cy="1323439"/>
          </a:xfrm>
          <a:prstGeom prst="rect">
            <a:avLst/>
          </a:prstGeom>
          <a:noFill/>
        </p:spPr>
        <p:txBody>
          <a:bodyPr wrap="square" rtlCol="0">
            <a:spAutoFit/>
          </a:bodyPr>
          <a:lstStyle/>
          <a:p>
            <a:r>
              <a:rPr lang="es-ES" sz="2000" u="sng" dirty="0" err="1"/>
              <a:t>Node</a:t>
            </a:r>
            <a:r>
              <a:rPr lang="es-ES" sz="2000" u="sng" dirty="0"/>
              <a:t> </a:t>
            </a:r>
            <a:r>
              <a:rPr lang="es-ES" sz="2000" u="sng" dirty="0" err="1"/>
              <a:t>js</a:t>
            </a:r>
            <a:endParaRPr lang="es-ES" sz="2000" u="sng" dirty="0"/>
          </a:p>
          <a:p>
            <a:r>
              <a:rPr lang="es-ES" sz="2000" dirty="0"/>
              <a:t>Es un entorno en tiempo de ejecución multiplataforma, de código abierto, para la capa del servidor basado en el lenguaje de programación JavaScript.(Permite que nuestra pc reciba instrucciones con JS)</a:t>
            </a:r>
          </a:p>
        </p:txBody>
      </p:sp>
      <p:sp>
        <p:nvSpPr>
          <p:cNvPr id="11" name="CuadroTexto 10">
            <a:extLst>
              <a:ext uri="{FF2B5EF4-FFF2-40B4-BE49-F238E27FC236}">
                <a16:creationId xmlns:a16="http://schemas.microsoft.com/office/drawing/2014/main" id="{F9B3A501-B0B9-48A7-B2EE-6869B34C5044}"/>
              </a:ext>
            </a:extLst>
          </p:cNvPr>
          <p:cNvSpPr txBox="1"/>
          <p:nvPr/>
        </p:nvSpPr>
        <p:spPr>
          <a:xfrm>
            <a:off x="3465871" y="1435779"/>
            <a:ext cx="7887929" cy="1323439"/>
          </a:xfrm>
          <a:prstGeom prst="rect">
            <a:avLst/>
          </a:prstGeom>
          <a:noFill/>
        </p:spPr>
        <p:txBody>
          <a:bodyPr wrap="square" rtlCol="0">
            <a:spAutoFit/>
          </a:bodyPr>
          <a:lstStyle/>
          <a:p>
            <a:r>
              <a:rPr lang="es-ES" sz="2000" u="sng" dirty="0"/>
              <a:t>Navegador Web</a:t>
            </a:r>
          </a:p>
          <a:p>
            <a:r>
              <a:rPr lang="es-ES" sz="2000" dirty="0"/>
              <a:t>Un navegador web o explorador de internet es un software, aplicación o programa que permite el acceso a la Web, interpretando la información de distintos tipos de archivos y sitios web para que estos puedan ser vistos.</a:t>
            </a:r>
          </a:p>
        </p:txBody>
      </p:sp>
      <p:pic>
        <p:nvPicPr>
          <p:cNvPr id="13" name="Imagen 12">
            <a:extLst>
              <a:ext uri="{FF2B5EF4-FFF2-40B4-BE49-F238E27FC236}">
                <a16:creationId xmlns:a16="http://schemas.microsoft.com/office/drawing/2014/main" id="{7AEA4B1B-5BF8-13BE-55CB-CB9FAEA5A8E8}"/>
              </a:ext>
            </a:extLst>
          </p:cNvPr>
          <p:cNvPicPr>
            <a:picLocks noChangeAspect="1"/>
          </p:cNvPicPr>
          <p:nvPr/>
        </p:nvPicPr>
        <p:blipFill>
          <a:blip r:embed="rId4"/>
          <a:stretch>
            <a:fillRect/>
          </a:stretch>
        </p:blipFill>
        <p:spPr>
          <a:xfrm>
            <a:off x="1086541" y="4741305"/>
            <a:ext cx="1939259" cy="1325563"/>
          </a:xfrm>
          <a:prstGeom prst="rect">
            <a:avLst/>
          </a:prstGeom>
          <a:ln>
            <a:solidFill>
              <a:schemeClr val="accent1">
                <a:shade val="15000"/>
              </a:schemeClr>
            </a:solidFill>
          </a:ln>
        </p:spPr>
      </p:pic>
      <p:pic>
        <p:nvPicPr>
          <p:cNvPr id="17" name="Imagen 16">
            <a:extLst>
              <a:ext uri="{FF2B5EF4-FFF2-40B4-BE49-F238E27FC236}">
                <a16:creationId xmlns:a16="http://schemas.microsoft.com/office/drawing/2014/main" id="{85BABA59-9754-9153-0CDB-3D2A35E6FC23}"/>
              </a:ext>
            </a:extLst>
          </p:cNvPr>
          <p:cNvPicPr>
            <a:picLocks noChangeAspect="1"/>
          </p:cNvPicPr>
          <p:nvPr/>
        </p:nvPicPr>
        <p:blipFill>
          <a:blip r:embed="rId5"/>
          <a:stretch>
            <a:fillRect/>
          </a:stretch>
        </p:blipFill>
        <p:spPr>
          <a:xfrm>
            <a:off x="1086541" y="1435779"/>
            <a:ext cx="1905000" cy="1181100"/>
          </a:xfrm>
          <a:prstGeom prst="rect">
            <a:avLst/>
          </a:prstGeom>
          <a:ln>
            <a:solidFill>
              <a:schemeClr val="accent1">
                <a:shade val="15000"/>
              </a:schemeClr>
            </a:solidFill>
          </a:ln>
        </p:spPr>
      </p:pic>
      <p:sp>
        <p:nvSpPr>
          <p:cNvPr id="18" name="CuadroTexto 17">
            <a:extLst>
              <a:ext uri="{FF2B5EF4-FFF2-40B4-BE49-F238E27FC236}">
                <a16:creationId xmlns:a16="http://schemas.microsoft.com/office/drawing/2014/main" id="{129115E2-E9E3-748D-1403-266EA959588E}"/>
              </a:ext>
            </a:extLst>
          </p:cNvPr>
          <p:cNvSpPr txBox="1"/>
          <p:nvPr/>
        </p:nvSpPr>
        <p:spPr>
          <a:xfrm>
            <a:off x="3274143" y="4588478"/>
            <a:ext cx="8391831" cy="1631216"/>
          </a:xfrm>
          <a:prstGeom prst="rect">
            <a:avLst/>
          </a:prstGeom>
          <a:noFill/>
        </p:spPr>
        <p:txBody>
          <a:bodyPr wrap="square" rtlCol="0">
            <a:spAutoFit/>
          </a:bodyPr>
          <a:lstStyle/>
          <a:p>
            <a:pPr algn="just"/>
            <a:r>
              <a:rPr lang="es-ES" sz="2000" u="sng" dirty="0"/>
              <a:t>Visual Studio </a:t>
            </a:r>
            <a:r>
              <a:rPr lang="es-ES" sz="2000" u="sng" dirty="0" err="1"/>
              <a:t>Code</a:t>
            </a:r>
            <a:r>
              <a:rPr lang="es-ES" sz="2000" u="sng" dirty="0"/>
              <a:t> </a:t>
            </a:r>
          </a:p>
          <a:p>
            <a:pPr algn="just"/>
            <a:r>
              <a:rPr lang="es-ES" sz="2000" dirty="0"/>
              <a:t>Es un editor de código fuente desarrollado por Microsoft para Windows, Linux, macOS y Web. Incluye soporte para la depuración, control integrado de Git, resaltado de sintaxis, finalización inteligente de código, fragmentos y refactorización de código. </a:t>
            </a:r>
          </a:p>
        </p:txBody>
      </p:sp>
      <p:sp>
        <p:nvSpPr>
          <p:cNvPr id="3" name="Marcador de número de diapositiva 2">
            <a:extLst>
              <a:ext uri="{FF2B5EF4-FFF2-40B4-BE49-F238E27FC236}">
                <a16:creationId xmlns:a16="http://schemas.microsoft.com/office/drawing/2014/main" id="{2700F291-86DD-E4D6-F403-3917CA340859}"/>
              </a:ext>
            </a:extLst>
          </p:cNvPr>
          <p:cNvSpPr>
            <a:spLocks noGrp="1"/>
          </p:cNvSpPr>
          <p:nvPr>
            <p:ph type="sldNum" sz="quarter" idx="12"/>
          </p:nvPr>
        </p:nvSpPr>
        <p:spPr/>
        <p:txBody>
          <a:bodyPr/>
          <a:lstStyle/>
          <a:p>
            <a:fld id="{17A2F33E-5344-4F77-A5AA-3009173103DD}" type="slidenum">
              <a:rPr lang="es-ES" smtClean="0"/>
              <a:t>10</a:t>
            </a:fld>
            <a:endParaRPr lang="es-ES"/>
          </a:p>
        </p:txBody>
      </p:sp>
    </p:spTree>
    <p:extLst>
      <p:ext uri="{BB962C8B-B14F-4D97-AF65-F5344CB8AC3E}">
        <p14:creationId xmlns:p14="http://schemas.microsoft.com/office/powerpoint/2010/main" val="1938508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EA9A3C-E1F1-B64F-8DE9-E240763B999B}"/>
              </a:ext>
            </a:extLst>
          </p:cNvPr>
          <p:cNvSpPr>
            <a:spLocks noGrp="1"/>
          </p:cNvSpPr>
          <p:nvPr>
            <p:ph type="title"/>
          </p:nvPr>
        </p:nvSpPr>
        <p:spPr/>
        <p:txBody>
          <a:bodyPr/>
          <a:lstStyle/>
          <a:p>
            <a:r>
              <a:rPr lang="es-ES" dirty="0"/>
              <a:t>Entorno de desarrollo</a:t>
            </a:r>
          </a:p>
        </p:txBody>
      </p:sp>
      <p:sp>
        <p:nvSpPr>
          <p:cNvPr id="6" name="CuadroTexto 5">
            <a:extLst>
              <a:ext uri="{FF2B5EF4-FFF2-40B4-BE49-F238E27FC236}">
                <a16:creationId xmlns:a16="http://schemas.microsoft.com/office/drawing/2014/main" id="{F3FA8C38-D623-FBA2-B610-C511249FCDFE}"/>
              </a:ext>
            </a:extLst>
          </p:cNvPr>
          <p:cNvSpPr txBox="1"/>
          <p:nvPr/>
        </p:nvSpPr>
        <p:spPr>
          <a:xfrm>
            <a:off x="3354798" y="2017329"/>
            <a:ext cx="7890387" cy="1631216"/>
          </a:xfrm>
          <a:prstGeom prst="rect">
            <a:avLst/>
          </a:prstGeom>
          <a:noFill/>
        </p:spPr>
        <p:txBody>
          <a:bodyPr wrap="square" rtlCol="0">
            <a:spAutoFit/>
          </a:bodyPr>
          <a:lstStyle/>
          <a:p>
            <a:pPr algn="just"/>
            <a:r>
              <a:rPr lang="es-ES" sz="2000" u="sng" dirty="0"/>
              <a:t>Git</a:t>
            </a:r>
          </a:p>
          <a:p>
            <a:pPr algn="just"/>
            <a:r>
              <a:rPr lang="es-ES" sz="2000" dirty="0"/>
              <a:t>Es un software de control de versiones, pensando en la eficiencia, la confiabilidad y compatibilidad del mantenimiento de versiones de aplicaciones cuando estas tienen un gran número de archivos de código fuente. </a:t>
            </a:r>
          </a:p>
        </p:txBody>
      </p:sp>
      <p:pic>
        <p:nvPicPr>
          <p:cNvPr id="10" name="Imagen 9">
            <a:extLst>
              <a:ext uri="{FF2B5EF4-FFF2-40B4-BE49-F238E27FC236}">
                <a16:creationId xmlns:a16="http://schemas.microsoft.com/office/drawing/2014/main" id="{C0DA1FD0-C62D-D5CC-5680-9B223D083C57}"/>
              </a:ext>
            </a:extLst>
          </p:cNvPr>
          <p:cNvPicPr>
            <a:picLocks noChangeAspect="1"/>
          </p:cNvPicPr>
          <p:nvPr/>
        </p:nvPicPr>
        <p:blipFill>
          <a:blip r:embed="rId2"/>
          <a:stretch>
            <a:fillRect/>
          </a:stretch>
        </p:blipFill>
        <p:spPr>
          <a:xfrm>
            <a:off x="1642910" y="2017329"/>
            <a:ext cx="1470538" cy="1310908"/>
          </a:xfrm>
          <a:prstGeom prst="rect">
            <a:avLst/>
          </a:prstGeom>
          <a:ln>
            <a:solidFill>
              <a:schemeClr val="accent1">
                <a:shade val="15000"/>
              </a:schemeClr>
            </a:solidFill>
          </a:ln>
        </p:spPr>
      </p:pic>
      <p:sp>
        <p:nvSpPr>
          <p:cNvPr id="13" name="CuadroTexto 12">
            <a:extLst>
              <a:ext uri="{FF2B5EF4-FFF2-40B4-BE49-F238E27FC236}">
                <a16:creationId xmlns:a16="http://schemas.microsoft.com/office/drawing/2014/main" id="{E3534B76-1B4D-706E-6DDB-156AB82BE188}"/>
              </a:ext>
            </a:extLst>
          </p:cNvPr>
          <p:cNvSpPr txBox="1"/>
          <p:nvPr/>
        </p:nvSpPr>
        <p:spPr>
          <a:xfrm>
            <a:off x="3354798" y="4214205"/>
            <a:ext cx="7999002" cy="1015663"/>
          </a:xfrm>
          <a:prstGeom prst="rect">
            <a:avLst/>
          </a:prstGeom>
          <a:noFill/>
        </p:spPr>
        <p:txBody>
          <a:bodyPr wrap="square" rtlCol="0">
            <a:spAutoFit/>
          </a:bodyPr>
          <a:lstStyle/>
          <a:p>
            <a:pPr algn="just"/>
            <a:r>
              <a:rPr lang="en-CA" sz="2000" u="sng" dirty="0"/>
              <a:t>GitHub</a:t>
            </a:r>
          </a:p>
          <a:p>
            <a:pPr algn="just"/>
            <a:r>
              <a:rPr lang="en-CA" sz="2000" dirty="0"/>
              <a:t>Es un </a:t>
            </a:r>
            <a:r>
              <a:rPr lang="en-CA" sz="2000" dirty="0" err="1"/>
              <a:t>servicio</a:t>
            </a:r>
            <a:r>
              <a:rPr lang="en-CA" sz="2000" dirty="0"/>
              <a:t> de hosting que </a:t>
            </a:r>
            <a:r>
              <a:rPr lang="en-CA" sz="2000" dirty="0" err="1"/>
              <a:t>nos</a:t>
            </a:r>
            <a:r>
              <a:rPr lang="en-CA" sz="2000" dirty="0"/>
              <a:t> </a:t>
            </a:r>
            <a:r>
              <a:rPr lang="en-CA" sz="2000" dirty="0" err="1"/>
              <a:t>permite</a:t>
            </a:r>
            <a:r>
              <a:rPr lang="en-CA" sz="2000" dirty="0"/>
              <a:t> </a:t>
            </a:r>
            <a:r>
              <a:rPr lang="en-CA" sz="2000" dirty="0" err="1"/>
              <a:t>almacenar</a:t>
            </a:r>
            <a:r>
              <a:rPr lang="en-CA" sz="2000" dirty="0"/>
              <a:t> </a:t>
            </a:r>
            <a:r>
              <a:rPr lang="en-CA" sz="2000" dirty="0" err="1"/>
              <a:t>proyectos</a:t>
            </a:r>
            <a:r>
              <a:rPr lang="en-CA" sz="2000" dirty="0"/>
              <a:t> de </a:t>
            </a:r>
            <a:r>
              <a:rPr lang="en-CA" sz="2000" dirty="0" err="1"/>
              <a:t>desarrollo</a:t>
            </a:r>
            <a:r>
              <a:rPr lang="en-CA" sz="2000" dirty="0"/>
              <a:t> de software y control de </a:t>
            </a:r>
            <a:r>
              <a:rPr lang="en-CA" sz="2000" dirty="0" err="1"/>
              <a:t>versiones</a:t>
            </a:r>
            <a:r>
              <a:rPr lang="en-CA" sz="2000" dirty="0"/>
              <a:t> </a:t>
            </a:r>
            <a:r>
              <a:rPr lang="en-CA" sz="2000" dirty="0" err="1"/>
              <a:t>usando</a:t>
            </a:r>
            <a:r>
              <a:rPr lang="en-CA" sz="2000" dirty="0"/>
              <a:t> git. </a:t>
            </a:r>
            <a:endParaRPr lang="es-ES" sz="2000" dirty="0"/>
          </a:p>
        </p:txBody>
      </p:sp>
      <p:sp>
        <p:nvSpPr>
          <p:cNvPr id="3" name="Marcador de número de diapositiva 2">
            <a:extLst>
              <a:ext uri="{FF2B5EF4-FFF2-40B4-BE49-F238E27FC236}">
                <a16:creationId xmlns:a16="http://schemas.microsoft.com/office/drawing/2014/main" id="{3CDB79CC-C81D-34C3-9AEC-93F5B507E858}"/>
              </a:ext>
            </a:extLst>
          </p:cNvPr>
          <p:cNvSpPr>
            <a:spLocks noGrp="1"/>
          </p:cNvSpPr>
          <p:nvPr>
            <p:ph type="sldNum" sz="quarter" idx="12"/>
          </p:nvPr>
        </p:nvSpPr>
        <p:spPr/>
        <p:txBody>
          <a:bodyPr/>
          <a:lstStyle/>
          <a:p>
            <a:fld id="{17A2F33E-5344-4F77-A5AA-3009173103DD}" type="slidenum">
              <a:rPr lang="es-ES" smtClean="0"/>
              <a:t>11</a:t>
            </a:fld>
            <a:endParaRPr lang="es-ES"/>
          </a:p>
        </p:txBody>
      </p:sp>
      <p:pic>
        <p:nvPicPr>
          <p:cNvPr id="4" name="Imagen 3">
            <a:extLst>
              <a:ext uri="{FF2B5EF4-FFF2-40B4-BE49-F238E27FC236}">
                <a16:creationId xmlns:a16="http://schemas.microsoft.com/office/drawing/2014/main" id="{2C01033F-9624-4C4B-B224-3E0ACF700011}"/>
              </a:ext>
            </a:extLst>
          </p:cNvPr>
          <p:cNvPicPr>
            <a:picLocks noChangeAspect="1"/>
          </p:cNvPicPr>
          <p:nvPr/>
        </p:nvPicPr>
        <p:blipFill>
          <a:blip r:embed="rId3"/>
          <a:stretch>
            <a:fillRect/>
          </a:stretch>
        </p:blipFill>
        <p:spPr>
          <a:xfrm>
            <a:off x="1642910" y="3940986"/>
            <a:ext cx="1419225" cy="1562100"/>
          </a:xfrm>
          <a:prstGeom prst="rect">
            <a:avLst/>
          </a:prstGeom>
        </p:spPr>
      </p:pic>
    </p:spTree>
    <p:extLst>
      <p:ext uri="{BB962C8B-B14F-4D97-AF65-F5344CB8AC3E}">
        <p14:creationId xmlns:p14="http://schemas.microsoft.com/office/powerpoint/2010/main" val="2277564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56ECA-53C6-EC44-6DB5-E66F6DEAC4CC}"/>
              </a:ext>
            </a:extLst>
          </p:cNvPr>
          <p:cNvSpPr>
            <a:spLocks noGrp="1"/>
          </p:cNvSpPr>
          <p:nvPr>
            <p:ph type="title"/>
          </p:nvPr>
        </p:nvSpPr>
        <p:spPr/>
        <p:txBody>
          <a:bodyPr/>
          <a:lstStyle/>
          <a:p>
            <a:r>
              <a:rPr lang="es-ES" dirty="0"/>
              <a:t>Instalando Node.js</a:t>
            </a:r>
          </a:p>
        </p:txBody>
      </p:sp>
      <p:sp>
        <p:nvSpPr>
          <p:cNvPr id="3" name="Marcador de contenido 2">
            <a:extLst>
              <a:ext uri="{FF2B5EF4-FFF2-40B4-BE49-F238E27FC236}">
                <a16:creationId xmlns:a16="http://schemas.microsoft.com/office/drawing/2014/main" id="{116383D9-D900-3648-939D-E833DF957017}"/>
              </a:ext>
            </a:extLst>
          </p:cNvPr>
          <p:cNvSpPr>
            <a:spLocks noGrp="1"/>
          </p:cNvSpPr>
          <p:nvPr>
            <p:ph idx="1"/>
          </p:nvPr>
        </p:nvSpPr>
        <p:spPr/>
        <p:txBody>
          <a:bodyPr/>
          <a:lstStyle/>
          <a:p>
            <a:pPr marL="0" indent="0">
              <a:buNone/>
            </a:pPr>
            <a:r>
              <a:rPr lang="es-ES" dirty="0"/>
              <a:t>Paso 1. Acceder a la página oficial de Node.js (</a:t>
            </a:r>
            <a:r>
              <a:rPr lang="es-ES" dirty="0">
                <a:hlinkClick r:id="rId3"/>
              </a:rPr>
              <a:t>https://nodejs.org/es</a:t>
            </a:r>
            <a:r>
              <a:rPr lang="es-ES" dirty="0"/>
              <a:t>) </a:t>
            </a:r>
          </a:p>
          <a:p>
            <a:pPr marL="0" indent="0">
              <a:buNone/>
            </a:pPr>
            <a:endParaRPr lang="es-ES" dirty="0"/>
          </a:p>
        </p:txBody>
      </p:sp>
      <p:pic>
        <p:nvPicPr>
          <p:cNvPr id="5" name="Imagen 4">
            <a:extLst>
              <a:ext uri="{FF2B5EF4-FFF2-40B4-BE49-F238E27FC236}">
                <a16:creationId xmlns:a16="http://schemas.microsoft.com/office/drawing/2014/main" id="{22C5AFAB-904D-954E-AC2F-BBAC47A1EC5A}"/>
              </a:ext>
            </a:extLst>
          </p:cNvPr>
          <p:cNvPicPr>
            <a:picLocks noChangeAspect="1"/>
          </p:cNvPicPr>
          <p:nvPr/>
        </p:nvPicPr>
        <p:blipFill>
          <a:blip r:embed="rId4"/>
          <a:stretch>
            <a:fillRect/>
          </a:stretch>
        </p:blipFill>
        <p:spPr>
          <a:xfrm>
            <a:off x="838200" y="2428875"/>
            <a:ext cx="9832257" cy="4064000"/>
          </a:xfrm>
          <a:prstGeom prst="rect">
            <a:avLst/>
          </a:prstGeom>
          <a:ln>
            <a:solidFill>
              <a:schemeClr val="accent1"/>
            </a:solidFill>
          </a:ln>
        </p:spPr>
      </p:pic>
      <p:cxnSp>
        <p:nvCxnSpPr>
          <p:cNvPr id="8" name="Conector recto 7">
            <a:extLst>
              <a:ext uri="{FF2B5EF4-FFF2-40B4-BE49-F238E27FC236}">
                <a16:creationId xmlns:a16="http://schemas.microsoft.com/office/drawing/2014/main" id="{04875D08-9C05-F07C-1376-B8B1B4146527}"/>
              </a:ext>
            </a:extLst>
          </p:cNvPr>
          <p:cNvCxnSpPr>
            <a:cxnSpLocks/>
          </p:cNvCxnSpPr>
          <p:nvPr/>
        </p:nvCxnSpPr>
        <p:spPr>
          <a:xfrm>
            <a:off x="4055806" y="5206181"/>
            <a:ext cx="2403988"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414AACB1-7716-29F6-2ABD-0D1FD81AD70D}"/>
              </a:ext>
            </a:extLst>
          </p:cNvPr>
          <p:cNvSpPr>
            <a:spLocks noGrp="1"/>
          </p:cNvSpPr>
          <p:nvPr>
            <p:ph type="sldNum" sz="quarter" idx="12"/>
          </p:nvPr>
        </p:nvSpPr>
        <p:spPr/>
        <p:txBody>
          <a:bodyPr/>
          <a:lstStyle/>
          <a:p>
            <a:fld id="{17A2F33E-5344-4F77-A5AA-3009173103DD}" type="slidenum">
              <a:rPr lang="es-ES" smtClean="0"/>
              <a:t>12</a:t>
            </a:fld>
            <a:endParaRPr lang="es-ES"/>
          </a:p>
        </p:txBody>
      </p:sp>
    </p:spTree>
    <p:extLst>
      <p:ext uri="{BB962C8B-B14F-4D97-AF65-F5344CB8AC3E}">
        <p14:creationId xmlns:p14="http://schemas.microsoft.com/office/powerpoint/2010/main" val="1894677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F6A91-EA33-14CD-A61F-0EBBBBFB42AE}"/>
              </a:ext>
            </a:extLst>
          </p:cNvPr>
          <p:cNvSpPr>
            <a:spLocks noGrp="1"/>
          </p:cNvSpPr>
          <p:nvPr>
            <p:ph type="title"/>
          </p:nvPr>
        </p:nvSpPr>
        <p:spPr/>
        <p:txBody>
          <a:bodyPr/>
          <a:lstStyle/>
          <a:p>
            <a:r>
              <a:rPr lang="es-ES" dirty="0"/>
              <a:t>Instalando Node.js</a:t>
            </a:r>
          </a:p>
        </p:txBody>
      </p:sp>
      <p:sp>
        <p:nvSpPr>
          <p:cNvPr id="7" name="Marcador de contenido 6">
            <a:extLst>
              <a:ext uri="{FF2B5EF4-FFF2-40B4-BE49-F238E27FC236}">
                <a16:creationId xmlns:a16="http://schemas.microsoft.com/office/drawing/2014/main" id="{CC791BD0-1E29-589D-C04D-D12D8BCAF5A8}"/>
              </a:ext>
            </a:extLst>
          </p:cNvPr>
          <p:cNvSpPr>
            <a:spLocks noGrp="1"/>
          </p:cNvSpPr>
          <p:nvPr>
            <p:ph idx="1"/>
          </p:nvPr>
        </p:nvSpPr>
        <p:spPr/>
        <p:txBody>
          <a:bodyPr/>
          <a:lstStyle/>
          <a:p>
            <a:r>
              <a:rPr lang="es-ES" dirty="0"/>
              <a:t>Paso 2. Instalar Node.js</a:t>
            </a:r>
          </a:p>
          <a:p>
            <a:r>
              <a:rPr lang="es-ES" dirty="0"/>
              <a:t>Paso 3. Verificar instalación </a:t>
            </a:r>
          </a:p>
          <a:p>
            <a:pPr marL="0" indent="0">
              <a:buNone/>
            </a:pPr>
            <a:endParaRPr lang="es-ES" dirty="0"/>
          </a:p>
        </p:txBody>
      </p:sp>
      <p:pic>
        <p:nvPicPr>
          <p:cNvPr id="13" name="Imagen 12">
            <a:extLst>
              <a:ext uri="{FF2B5EF4-FFF2-40B4-BE49-F238E27FC236}">
                <a16:creationId xmlns:a16="http://schemas.microsoft.com/office/drawing/2014/main" id="{140BD7E3-17A5-21AF-66A8-35D92D10FAC5}"/>
              </a:ext>
            </a:extLst>
          </p:cNvPr>
          <p:cNvPicPr>
            <a:picLocks noChangeAspect="1"/>
          </p:cNvPicPr>
          <p:nvPr/>
        </p:nvPicPr>
        <p:blipFill>
          <a:blip r:embed="rId2"/>
          <a:stretch>
            <a:fillRect/>
          </a:stretch>
        </p:blipFill>
        <p:spPr>
          <a:xfrm>
            <a:off x="973393" y="3040471"/>
            <a:ext cx="6179575" cy="2091967"/>
          </a:xfrm>
          <a:prstGeom prst="rect">
            <a:avLst/>
          </a:prstGeom>
          <a:ln>
            <a:solidFill>
              <a:schemeClr val="accent1"/>
            </a:solidFill>
          </a:ln>
        </p:spPr>
      </p:pic>
      <p:sp>
        <p:nvSpPr>
          <p:cNvPr id="14" name="CuadroTexto 13">
            <a:extLst>
              <a:ext uri="{FF2B5EF4-FFF2-40B4-BE49-F238E27FC236}">
                <a16:creationId xmlns:a16="http://schemas.microsoft.com/office/drawing/2014/main" id="{3F311BB6-D3D4-2D4F-516D-0DF530974491}"/>
              </a:ext>
            </a:extLst>
          </p:cNvPr>
          <p:cNvSpPr txBox="1"/>
          <p:nvPr/>
        </p:nvSpPr>
        <p:spPr>
          <a:xfrm>
            <a:off x="973393" y="5665569"/>
            <a:ext cx="10515600" cy="646331"/>
          </a:xfrm>
          <a:prstGeom prst="rect">
            <a:avLst/>
          </a:prstGeom>
          <a:noFill/>
        </p:spPr>
        <p:txBody>
          <a:bodyPr wrap="square" rtlCol="0">
            <a:spAutoFit/>
          </a:bodyPr>
          <a:lstStyle/>
          <a:p>
            <a:r>
              <a:rPr lang="en-CA" dirty="0">
                <a:solidFill>
                  <a:srgbClr val="FF0000"/>
                </a:solidFill>
              </a:rPr>
              <a:t>Nuestra </a:t>
            </a:r>
            <a:r>
              <a:rPr lang="en-CA" dirty="0" err="1">
                <a:solidFill>
                  <a:srgbClr val="FF0000"/>
                </a:solidFill>
              </a:rPr>
              <a:t>computadora</a:t>
            </a:r>
            <a:r>
              <a:rPr lang="en-CA" dirty="0">
                <a:solidFill>
                  <a:srgbClr val="FF0000"/>
                </a:solidFill>
              </a:rPr>
              <a:t> </a:t>
            </a:r>
            <a:r>
              <a:rPr lang="en-CA" dirty="0" err="1">
                <a:solidFill>
                  <a:srgbClr val="FF0000"/>
                </a:solidFill>
              </a:rPr>
              <a:t>puede</a:t>
            </a:r>
            <a:r>
              <a:rPr lang="en-CA" dirty="0">
                <a:solidFill>
                  <a:srgbClr val="FF0000"/>
                </a:solidFill>
              </a:rPr>
              <a:t> </a:t>
            </a:r>
            <a:r>
              <a:rPr lang="en-CA" dirty="0" err="1">
                <a:solidFill>
                  <a:srgbClr val="FF0000"/>
                </a:solidFill>
              </a:rPr>
              <a:t>ejecutar</a:t>
            </a:r>
            <a:r>
              <a:rPr lang="en-CA" dirty="0">
                <a:solidFill>
                  <a:srgbClr val="FF0000"/>
                </a:solidFill>
              </a:rPr>
              <a:t> Node.js y </a:t>
            </a:r>
            <a:r>
              <a:rPr lang="en-CA" dirty="0" err="1">
                <a:solidFill>
                  <a:srgbClr val="FF0000"/>
                </a:solidFill>
              </a:rPr>
              <a:t>levantar</a:t>
            </a:r>
            <a:r>
              <a:rPr lang="en-CA" dirty="0">
                <a:solidFill>
                  <a:srgbClr val="FF0000"/>
                </a:solidFill>
              </a:rPr>
              <a:t> un </a:t>
            </a:r>
            <a:r>
              <a:rPr lang="en-CA" dirty="0" err="1">
                <a:solidFill>
                  <a:srgbClr val="FF0000"/>
                </a:solidFill>
              </a:rPr>
              <a:t>entorno</a:t>
            </a:r>
            <a:r>
              <a:rPr lang="en-CA" dirty="0">
                <a:solidFill>
                  <a:srgbClr val="FF0000"/>
                </a:solidFill>
              </a:rPr>
              <a:t> </a:t>
            </a:r>
            <a:r>
              <a:rPr lang="en-CA" dirty="0" err="1">
                <a:solidFill>
                  <a:srgbClr val="FF0000"/>
                </a:solidFill>
              </a:rPr>
              <a:t>en</a:t>
            </a:r>
            <a:r>
              <a:rPr lang="en-CA" dirty="0">
                <a:solidFill>
                  <a:srgbClr val="FF0000"/>
                </a:solidFill>
              </a:rPr>
              <a:t> </a:t>
            </a:r>
            <a:r>
              <a:rPr lang="en-CA" dirty="0" err="1">
                <a:solidFill>
                  <a:srgbClr val="FF0000"/>
                </a:solidFill>
              </a:rPr>
              <a:t>el</a:t>
            </a:r>
            <a:r>
              <a:rPr lang="en-CA" dirty="0">
                <a:solidFill>
                  <a:srgbClr val="FF0000"/>
                </a:solidFill>
              </a:rPr>
              <a:t> </a:t>
            </a:r>
            <a:r>
              <a:rPr lang="en-CA" dirty="0" err="1">
                <a:solidFill>
                  <a:srgbClr val="FF0000"/>
                </a:solidFill>
              </a:rPr>
              <a:t>cual</a:t>
            </a:r>
            <a:r>
              <a:rPr lang="en-CA" dirty="0">
                <a:solidFill>
                  <a:srgbClr val="FF0000"/>
                </a:solidFill>
              </a:rPr>
              <a:t> le </a:t>
            </a:r>
            <a:r>
              <a:rPr lang="en-CA" dirty="0" err="1">
                <a:solidFill>
                  <a:srgbClr val="FF0000"/>
                </a:solidFill>
              </a:rPr>
              <a:t>podemos</a:t>
            </a:r>
            <a:r>
              <a:rPr lang="en-CA" dirty="0">
                <a:solidFill>
                  <a:srgbClr val="FF0000"/>
                </a:solidFill>
              </a:rPr>
              <a:t> </a:t>
            </a:r>
            <a:r>
              <a:rPr lang="en-CA" dirty="0" err="1">
                <a:solidFill>
                  <a:srgbClr val="FF0000"/>
                </a:solidFill>
              </a:rPr>
              <a:t>dar</a:t>
            </a:r>
            <a:r>
              <a:rPr lang="en-CA" dirty="0">
                <a:solidFill>
                  <a:srgbClr val="FF0000"/>
                </a:solidFill>
              </a:rPr>
              <a:t> </a:t>
            </a:r>
            <a:r>
              <a:rPr lang="en-CA" dirty="0" err="1">
                <a:solidFill>
                  <a:srgbClr val="FF0000"/>
                </a:solidFill>
              </a:rPr>
              <a:t>instrucciones</a:t>
            </a:r>
            <a:r>
              <a:rPr lang="en-CA" dirty="0">
                <a:solidFill>
                  <a:srgbClr val="FF0000"/>
                </a:solidFill>
              </a:rPr>
              <a:t> a </a:t>
            </a:r>
            <a:r>
              <a:rPr lang="en-CA" dirty="0" err="1">
                <a:solidFill>
                  <a:srgbClr val="FF0000"/>
                </a:solidFill>
              </a:rPr>
              <a:t>nuestra</a:t>
            </a:r>
            <a:r>
              <a:rPr lang="en-CA" dirty="0">
                <a:solidFill>
                  <a:srgbClr val="FF0000"/>
                </a:solidFill>
              </a:rPr>
              <a:t> </a:t>
            </a:r>
            <a:r>
              <a:rPr lang="en-CA" dirty="0" err="1">
                <a:solidFill>
                  <a:srgbClr val="FF0000"/>
                </a:solidFill>
              </a:rPr>
              <a:t>máquina</a:t>
            </a:r>
            <a:r>
              <a:rPr lang="en-CA" dirty="0">
                <a:solidFill>
                  <a:srgbClr val="FF0000"/>
                </a:solidFill>
              </a:rPr>
              <a:t>   con JavaScript.</a:t>
            </a:r>
            <a:endParaRPr lang="es-ES" dirty="0">
              <a:solidFill>
                <a:srgbClr val="FF0000"/>
              </a:solidFill>
            </a:endParaRPr>
          </a:p>
        </p:txBody>
      </p:sp>
      <p:sp>
        <p:nvSpPr>
          <p:cNvPr id="3" name="Marcador de número de diapositiva 2">
            <a:extLst>
              <a:ext uri="{FF2B5EF4-FFF2-40B4-BE49-F238E27FC236}">
                <a16:creationId xmlns:a16="http://schemas.microsoft.com/office/drawing/2014/main" id="{ED53F1B7-102B-559D-05C1-17333A62E9EA}"/>
              </a:ext>
            </a:extLst>
          </p:cNvPr>
          <p:cNvSpPr>
            <a:spLocks noGrp="1"/>
          </p:cNvSpPr>
          <p:nvPr>
            <p:ph type="sldNum" sz="quarter" idx="12"/>
          </p:nvPr>
        </p:nvSpPr>
        <p:spPr/>
        <p:txBody>
          <a:bodyPr/>
          <a:lstStyle/>
          <a:p>
            <a:fld id="{17A2F33E-5344-4F77-A5AA-3009173103DD}" type="slidenum">
              <a:rPr lang="es-ES" smtClean="0"/>
              <a:t>13</a:t>
            </a:fld>
            <a:endParaRPr lang="es-ES"/>
          </a:p>
        </p:txBody>
      </p:sp>
    </p:spTree>
    <p:extLst>
      <p:ext uri="{BB962C8B-B14F-4D97-AF65-F5344CB8AC3E}">
        <p14:creationId xmlns:p14="http://schemas.microsoft.com/office/powerpoint/2010/main" val="3962420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8ABE4-513A-0E42-2E7D-CFA9E452B890}"/>
              </a:ext>
            </a:extLst>
          </p:cNvPr>
          <p:cNvSpPr>
            <a:spLocks noGrp="1"/>
          </p:cNvSpPr>
          <p:nvPr>
            <p:ph type="title"/>
          </p:nvPr>
        </p:nvSpPr>
        <p:spPr/>
        <p:txBody>
          <a:bodyPr/>
          <a:lstStyle/>
          <a:p>
            <a:r>
              <a:rPr lang="en-CA" dirty="0"/>
              <a:t>Visual Studio Code</a:t>
            </a:r>
            <a:r>
              <a:rPr lang="es-ES" dirty="0">
                <a:hlinkClick r:id="rId2"/>
              </a:rPr>
              <a:t> </a:t>
            </a:r>
            <a:br>
              <a:rPr lang="es-ES" dirty="0">
                <a:hlinkClick r:id="rId2"/>
              </a:rPr>
            </a:br>
            <a:r>
              <a:rPr lang="es-ES" sz="3200" dirty="0">
                <a:hlinkClick r:id="rId2"/>
              </a:rPr>
              <a:t>(https://code.visualstudio.com</a:t>
            </a:r>
            <a:r>
              <a:rPr lang="es-ES" sz="3200" dirty="0"/>
              <a:t>)</a:t>
            </a:r>
          </a:p>
        </p:txBody>
      </p:sp>
      <p:sp>
        <p:nvSpPr>
          <p:cNvPr id="3" name="Marcador de contenido 2">
            <a:extLst>
              <a:ext uri="{FF2B5EF4-FFF2-40B4-BE49-F238E27FC236}">
                <a16:creationId xmlns:a16="http://schemas.microsoft.com/office/drawing/2014/main" id="{BEC44F98-F580-EAE9-25C0-F611AC867926}"/>
              </a:ext>
            </a:extLst>
          </p:cNvPr>
          <p:cNvSpPr>
            <a:spLocks noGrp="1"/>
          </p:cNvSpPr>
          <p:nvPr>
            <p:ph idx="1"/>
          </p:nvPr>
        </p:nvSpPr>
        <p:spPr/>
        <p:txBody>
          <a:bodyPr/>
          <a:lstStyle/>
          <a:p>
            <a:pPr marL="914400" lvl="2" indent="0">
              <a:buNone/>
            </a:pPr>
            <a:endParaRPr lang="es-ES" dirty="0"/>
          </a:p>
          <a:p>
            <a:endParaRPr lang="es-ES" dirty="0"/>
          </a:p>
        </p:txBody>
      </p:sp>
      <p:pic>
        <p:nvPicPr>
          <p:cNvPr id="5" name="Imagen 4">
            <a:extLst>
              <a:ext uri="{FF2B5EF4-FFF2-40B4-BE49-F238E27FC236}">
                <a16:creationId xmlns:a16="http://schemas.microsoft.com/office/drawing/2014/main" id="{86DBE238-6FD5-C938-3044-E45C0DF1F2A9}"/>
              </a:ext>
            </a:extLst>
          </p:cNvPr>
          <p:cNvPicPr>
            <a:picLocks noChangeAspect="1"/>
          </p:cNvPicPr>
          <p:nvPr/>
        </p:nvPicPr>
        <p:blipFill>
          <a:blip r:embed="rId3"/>
          <a:stretch>
            <a:fillRect/>
          </a:stretch>
        </p:blipFill>
        <p:spPr>
          <a:xfrm>
            <a:off x="1012873" y="1690688"/>
            <a:ext cx="9594167" cy="4647613"/>
          </a:xfrm>
          <a:prstGeom prst="rect">
            <a:avLst/>
          </a:prstGeom>
        </p:spPr>
      </p:pic>
      <p:sp>
        <p:nvSpPr>
          <p:cNvPr id="4" name="Marcador de número de diapositiva 3">
            <a:extLst>
              <a:ext uri="{FF2B5EF4-FFF2-40B4-BE49-F238E27FC236}">
                <a16:creationId xmlns:a16="http://schemas.microsoft.com/office/drawing/2014/main" id="{A6C53FE3-A102-109F-21A9-9743703305FD}"/>
              </a:ext>
            </a:extLst>
          </p:cNvPr>
          <p:cNvSpPr>
            <a:spLocks noGrp="1"/>
          </p:cNvSpPr>
          <p:nvPr>
            <p:ph type="sldNum" sz="quarter" idx="12"/>
          </p:nvPr>
        </p:nvSpPr>
        <p:spPr/>
        <p:txBody>
          <a:bodyPr/>
          <a:lstStyle/>
          <a:p>
            <a:fld id="{17A2F33E-5344-4F77-A5AA-3009173103DD}" type="slidenum">
              <a:rPr lang="es-ES" smtClean="0"/>
              <a:t>14</a:t>
            </a:fld>
            <a:endParaRPr lang="es-ES"/>
          </a:p>
        </p:txBody>
      </p:sp>
    </p:spTree>
    <p:extLst>
      <p:ext uri="{BB962C8B-B14F-4D97-AF65-F5344CB8AC3E}">
        <p14:creationId xmlns:p14="http://schemas.microsoft.com/office/powerpoint/2010/main" val="1001285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DC8C3-0CED-9462-6679-8F12F537F4E0}"/>
              </a:ext>
            </a:extLst>
          </p:cNvPr>
          <p:cNvSpPr>
            <a:spLocks noGrp="1"/>
          </p:cNvSpPr>
          <p:nvPr>
            <p:ph type="title"/>
          </p:nvPr>
        </p:nvSpPr>
        <p:spPr/>
        <p:txBody>
          <a:bodyPr/>
          <a:lstStyle/>
          <a:p>
            <a:r>
              <a:rPr lang="es-ES" b="1" dirty="0"/>
              <a:t>Creación de un script de Node.js</a:t>
            </a:r>
          </a:p>
        </p:txBody>
      </p:sp>
      <p:sp>
        <p:nvSpPr>
          <p:cNvPr id="3" name="Marcador de contenido 2">
            <a:extLst>
              <a:ext uri="{FF2B5EF4-FFF2-40B4-BE49-F238E27FC236}">
                <a16:creationId xmlns:a16="http://schemas.microsoft.com/office/drawing/2014/main" id="{006F900D-325F-8A47-61FB-0CAD48D7DC3F}"/>
              </a:ext>
            </a:extLst>
          </p:cNvPr>
          <p:cNvSpPr>
            <a:spLocks noGrp="1"/>
          </p:cNvSpPr>
          <p:nvPr>
            <p:ph idx="1"/>
          </p:nvPr>
        </p:nvSpPr>
        <p:spPr>
          <a:xfrm>
            <a:off x="838200" y="1825625"/>
            <a:ext cx="9951720" cy="4351338"/>
          </a:xfrm>
        </p:spPr>
        <p:txBody>
          <a:bodyPr>
            <a:normAutofit/>
          </a:bodyPr>
          <a:lstStyle/>
          <a:p>
            <a:pPr marL="0" indent="0">
              <a:buNone/>
            </a:pPr>
            <a:r>
              <a:rPr lang="es-ES" sz="1800" dirty="0"/>
              <a:t>Node.js también admite la ejecución de código desde archivos.</a:t>
            </a:r>
          </a:p>
          <a:p>
            <a:pPr>
              <a:buFont typeface="+mj-lt"/>
              <a:buAutoNum type="arabicPeriod"/>
            </a:pPr>
            <a:r>
              <a:rPr lang="es-ES" sz="1800" dirty="0"/>
              <a:t>Cree una carpeta denominada </a:t>
            </a:r>
            <a:r>
              <a:rPr lang="es-ES" sz="1800" b="1" dirty="0" err="1"/>
              <a:t>hello-world</a:t>
            </a:r>
            <a:r>
              <a:rPr lang="es-ES" sz="1800" b="1" dirty="0"/>
              <a:t> </a:t>
            </a:r>
            <a:r>
              <a:rPr lang="es-ES" sz="1800" dirty="0"/>
              <a:t>en el escritorio de la computadora a través de la consola de comandos.</a:t>
            </a:r>
          </a:p>
          <a:p>
            <a:pPr>
              <a:buFont typeface="+mj-lt"/>
              <a:buAutoNum type="arabicPeriod"/>
            </a:pPr>
            <a:r>
              <a:rPr lang="es-ES" sz="1800" dirty="0"/>
              <a:t>    Cree un archivo denominado index.js en la nueva carpeta.</a:t>
            </a:r>
          </a:p>
          <a:p>
            <a:pPr>
              <a:buFont typeface="+mj-lt"/>
              <a:buAutoNum type="arabicPeriod"/>
            </a:pPr>
            <a:r>
              <a:rPr lang="es-ES" sz="1800" dirty="0"/>
              <a:t>Copie el código siguiente en el archivo index.js:</a:t>
            </a:r>
          </a:p>
          <a:p>
            <a:pPr marL="0" indent="0">
              <a:buNone/>
            </a:pPr>
            <a:r>
              <a:rPr lang="en-US" sz="1800" dirty="0"/>
              <a:t>      </a:t>
            </a:r>
            <a:r>
              <a:rPr lang="en-US" sz="1800" b="1" dirty="0"/>
              <a:t> console.log("Hello World, from a script file.");</a:t>
            </a:r>
          </a:p>
          <a:p>
            <a:pPr marL="0" indent="0">
              <a:buNone/>
            </a:pPr>
            <a:r>
              <a:rPr lang="es-ES" sz="1800" dirty="0"/>
              <a:t>4. En el terminal escriba el comando </a:t>
            </a:r>
            <a:r>
              <a:rPr lang="es-ES" sz="1800" dirty="0" err="1"/>
              <a:t>node</a:t>
            </a:r>
            <a:r>
              <a:rPr lang="es-ES" sz="1800" dirty="0"/>
              <a:t> seguido del nombre index.js</a:t>
            </a:r>
          </a:p>
          <a:p>
            <a:pPr marL="0" indent="0">
              <a:buNone/>
            </a:pPr>
            <a:r>
              <a:rPr lang="es-ES" sz="1800" b="1" dirty="0"/>
              <a:t>       </a:t>
            </a:r>
            <a:r>
              <a:rPr lang="es-ES" sz="1800" b="1" dirty="0" err="1"/>
              <a:t>node</a:t>
            </a:r>
            <a:r>
              <a:rPr lang="es-ES" sz="1800" b="1" dirty="0"/>
              <a:t> index.js</a:t>
            </a:r>
          </a:p>
          <a:p>
            <a:pPr marL="0" indent="0">
              <a:buNone/>
            </a:pPr>
            <a:r>
              <a:rPr lang="es-ES" sz="1800" dirty="0"/>
              <a:t>5. Resultados</a:t>
            </a:r>
          </a:p>
          <a:p>
            <a:pPr marL="0" indent="0">
              <a:buNone/>
            </a:pPr>
            <a:endParaRPr lang="es-ES" sz="1800" dirty="0"/>
          </a:p>
          <a:p>
            <a:pPr marL="0" indent="0">
              <a:buNone/>
            </a:pPr>
            <a:endParaRPr lang="es-ES" sz="1800" dirty="0"/>
          </a:p>
        </p:txBody>
      </p:sp>
      <p:sp>
        <p:nvSpPr>
          <p:cNvPr id="19" name="Rectangle 5">
            <a:extLst>
              <a:ext uri="{FF2B5EF4-FFF2-40B4-BE49-F238E27FC236}">
                <a16:creationId xmlns:a16="http://schemas.microsoft.com/office/drawing/2014/main" id="{C186C00F-8E17-FF27-4402-5E5A40840B2C}"/>
              </a:ext>
            </a:extLst>
          </p:cNvPr>
          <p:cNvSpPr>
            <a:spLocks noChangeArrowheads="1"/>
          </p:cNvSpPr>
          <p:nvPr/>
        </p:nvSpPr>
        <p:spPr bwMode="auto">
          <a:xfrm>
            <a:off x="0" y="-115416"/>
            <a:ext cx="21031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21" name="Marcador de contenido 3">
            <a:extLst>
              <a:ext uri="{FF2B5EF4-FFF2-40B4-BE49-F238E27FC236}">
                <a16:creationId xmlns:a16="http://schemas.microsoft.com/office/drawing/2014/main" id="{BD225237-88C2-CC29-FE8C-576F32C1234D}"/>
              </a:ext>
            </a:extLst>
          </p:cNvPr>
          <p:cNvPicPr>
            <a:picLocks noChangeAspect="1"/>
          </p:cNvPicPr>
          <p:nvPr/>
        </p:nvPicPr>
        <p:blipFill>
          <a:blip r:embed="rId2"/>
          <a:stretch>
            <a:fillRect/>
          </a:stretch>
        </p:blipFill>
        <p:spPr>
          <a:xfrm>
            <a:off x="1155309" y="5246944"/>
            <a:ext cx="3472961" cy="1064956"/>
          </a:xfrm>
          <a:prstGeom prst="rect">
            <a:avLst/>
          </a:prstGeom>
        </p:spPr>
      </p:pic>
      <p:sp>
        <p:nvSpPr>
          <p:cNvPr id="4" name="Marcador de número de diapositiva 3">
            <a:extLst>
              <a:ext uri="{FF2B5EF4-FFF2-40B4-BE49-F238E27FC236}">
                <a16:creationId xmlns:a16="http://schemas.microsoft.com/office/drawing/2014/main" id="{3020F824-2B98-C707-053A-64739800E013}"/>
              </a:ext>
            </a:extLst>
          </p:cNvPr>
          <p:cNvSpPr>
            <a:spLocks noGrp="1"/>
          </p:cNvSpPr>
          <p:nvPr>
            <p:ph type="sldNum" sz="quarter" idx="12"/>
          </p:nvPr>
        </p:nvSpPr>
        <p:spPr/>
        <p:txBody>
          <a:bodyPr/>
          <a:lstStyle/>
          <a:p>
            <a:fld id="{17A2F33E-5344-4F77-A5AA-3009173103DD}" type="slidenum">
              <a:rPr lang="es-ES" smtClean="0"/>
              <a:t>15</a:t>
            </a:fld>
            <a:endParaRPr lang="es-ES"/>
          </a:p>
        </p:txBody>
      </p:sp>
    </p:spTree>
    <p:extLst>
      <p:ext uri="{BB962C8B-B14F-4D97-AF65-F5344CB8AC3E}">
        <p14:creationId xmlns:p14="http://schemas.microsoft.com/office/powerpoint/2010/main" val="975050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F7236-669D-B033-3B12-E1D165798E5F}"/>
              </a:ext>
            </a:extLst>
          </p:cNvPr>
          <p:cNvSpPr>
            <a:spLocks noGrp="1"/>
          </p:cNvSpPr>
          <p:nvPr>
            <p:ph type="title"/>
          </p:nvPr>
        </p:nvSpPr>
        <p:spPr/>
        <p:txBody>
          <a:bodyPr/>
          <a:lstStyle/>
          <a:p>
            <a:r>
              <a:rPr lang="en-CA" dirty="0" err="1"/>
              <a:t>Soluci</a:t>
            </a:r>
            <a:r>
              <a:rPr lang="es-ES" dirty="0" err="1"/>
              <a:t>ón</a:t>
            </a:r>
            <a:endParaRPr lang="es-ES" dirty="0"/>
          </a:p>
        </p:txBody>
      </p:sp>
      <p:pic>
        <p:nvPicPr>
          <p:cNvPr id="15" name="Imagen 14">
            <a:extLst>
              <a:ext uri="{FF2B5EF4-FFF2-40B4-BE49-F238E27FC236}">
                <a16:creationId xmlns:a16="http://schemas.microsoft.com/office/drawing/2014/main" id="{F27ED516-7617-D2A5-C87F-85539C0FDA00}"/>
              </a:ext>
            </a:extLst>
          </p:cNvPr>
          <p:cNvPicPr>
            <a:picLocks noChangeAspect="1"/>
          </p:cNvPicPr>
          <p:nvPr/>
        </p:nvPicPr>
        <p:blipFill>
          <a:blip r:embed="rId2"/>
          <a:stretch>
            <a:fillRect/>
          </a:stretch>
        </p:blipFill>
        <p:spPr>
          <a:xfrm>
            <a:off x="948250" y="1363613"/>
            <a:ext cx="4889842" cy="1325563"/>
          </a:xfrm>
          <a:prstGeom prst="rect">
            <a:avLst/>
          </a:prstGeom>
        </p:spPr>
      </p:pic>
      <p:pic>
        <p:nvPicPr>
          <p:cNvPr id="17" name="Imagen 16">
            <a:extLst>
              <a:ext uri="{FF2B5EF4-FFF2-40B4-BE49-F238E27FC236}">
                <a16:creationId xmlns:a16="http://schemas.microsoft.com/office/drawing/2014/main" id="{9EC00E27-47C2-8209-BD92-310FB72B8D18}"/>
              </a:ext>
            </a:extLst>
          </p:cNvPr>
          <p:cNvPicPr>
            <a:picLocks noChangeAspect="1"/>
          </p:cNvPicPr>
          <p:nvPr/>
        </p:nvPicPr>
        <p:blipFill>
          <a:blip r:embed="rId3"/>
          <a:stretch>
            <a:fillRect/>
          </a:stretch>
        </p:blipFill>
        <p:spPr>
          <a:xfrm>
            <a:off x="948250" y="2825335"/>
            <a:ext cx="9144000" cy="2190750"/>
          </a:xfrm>
          <a:prstGeom prst="rect">
            <a:avLst/>
          </a:prstGeom>
        </p:spPr>
      </p:pic>
      <p:pic>
        <p:nvPicPr>
          <p:cNvPr id="19" name="Imagen 18">
            <a:extLst>
              <a:ext uri="{FF2B5EF4-FFF2-40B4-BE49-F238E27FC236}">
                <a16:creationId xmlns:a16="http://schemas.microsoft.com/office/drawing/2014/main" id="{133FE078-7EEF-3B38-9E9A-AE640C1FC686}"/>
              </a:ext>
            </a:extLst>
          </p:cNvPr>
          <p:cNvPicPr>
            <a:picLocks noChangeAspect="1"/>
          </p:cNvPicPr>
          <p:nvPr/>
        </p:nvPicPr>
        <p:blipFill>
          <a:blip r:embed="rId4"/>
          <a:stretch>
            <a:fillRect/>
          </a:stretch>
        </p:blipFill>
        <p:spPr>
          <a:xfrm>
            <a:off x="948250" y="5197597"/>
            <a:ext cx="5705768" cy="1295277"/>
          </a:xfrm>
          <a:prstGeom prst="rect">
            <a:avLst/>
          </a:prstGeom>
        </p:spPr>
      </p:pic>
      <p:cxnSp>
        <p:nvCxnSpPr>
          <p:cNvPr id="24" name="Conector recto de flecha 23">
            <a:extLst>
              <a:ext uri="{FF2B5EF4-FFF2-40B4-BE49-F238E27FC236}">
                <a16:creationId xmlns:a16="http://schemas.microsoft.com/office/drawing/2014/main" id="{B1C2E390-7872-42EE-8773-166D1DFE9755}"/>
              </a:ext>
            </a:extLst>
          </p:cNvPr>
          <p:cNvCxnSpPr/>
          <p:nvPr/>
        </p:nvCxnSpPr>
        <p:spPr>
          <a:xfrm>
            <a:off x="3516923" y="1690688"/>
            <a:ext cx="313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0A25F3AE-5FCA-5B35-35B8-B3B625DA679D}"/>
              </a:ext>
            </a:extLst>
          </p:cNvPr>
          <p:cNvSpPr txBox="1"/>
          <p:nvPr/>
        </p:nvSpPr>
        <p:spPr>
          <a:xfrm flipH="1">
            <a:off x="6776764" y="1187301"/>
            <a:ext cx="5307039" cy="738664"/>
          </a:xfrm>
          <a:prstGeom prst="rect">
            <a:avLst/>
          </a:prstGeom>
          <a:noFill/>
        </p:spPr>
        <p:txBody>
          <a:bodyPr wrap="square" rtlCol="0">
            <a:spAutoFit/>
          </a:bodyPr>
          <a:lstStyle/>
          <a:p>
            <a:r>
              <a:rPr lang="es-ES" sz="2400" dirty="0"/>
              <a:t>cd </a:t>
            </a:r>
            <a:r>
              <a:rPr lang="es-ES" dirty="0"/>
              <a:t>(</a:t>
            </a:r>
            <a:r>
              <a:rPr lang="es-ES" dirty="0" err="1"/>
              <a:t>change</a:t>
            </a:r>
            <a:r>
              <a:rPr lang="es-ES" dirty="0"/>
              <a:t> </a:t>
            </a:r>
            <a:r>
              <a:rPr lang="es-ES" dirty="0" err="1"/>
              <a:t>directory</a:t>
            </a:r>
            <a:r>
              <a:rPr lang="es-ES" dirty="0"/>
              <a:t>) permite moverse entre directorios del sistema</a:t>
            </a:r>
          </a:p>
        </p:txBody>
      </p:sp>
      <p:cxnSp>
        <p:nvCxnSpPr>
          <p:cNvPr id="27" name="Conector recto de flecha 26">
            <a:extLst>
              <a:ext uri="{FF2B5EF4-FFF2-40B4-BE49-F238E27FC236}">
                <a16:creationId xmlns:a16="http://schemas.microsoft.com/office/drawing/2014/main" id="{08F33335-92F2-41F9-AC8D-D6F27A54F4AC}"/>
              </a:ext>
            </a:extLst>
          </p:cNvPr>
          <p:cNvCxnSpPr>
            <a:cxnSpLocks/>
          </p:cNvCxnSpPr>
          <p:nvPr/>
        </p:nvCxnSpPr>
        <p:spPr>
          <a:xfrm>
            <a:off x="5190978" y="2208628"/>
            <a:ext cx="1463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7FF1583-EFBF-A521-AB15-661530365260}"/>
              </a:ext>
            </a:extLst>
          </p:cNvPr>
          <p:cNvSpPr txBox="1"/>
          <p:nvPr/>
        </p:nvSpPr>
        <p:spPr>
          <a:xfrm>
            <a:off x="6852818" y="1945678"/>
            <a:ext cx="4246591" cy="738664"/>
          </a:xfrm>
          <a:prstGeom prst="rect">
            <a:avLst/>
          </a:prstGeom>
          <a:noFill/>
        </p:spPr>
        <p:txBody>
          <a:bodyPr wrap="square" rtlCol="0">
            <a:spAutoFit/>
          </a:bodyPr>
          <a:lstStyle/>
          <a:p>
            <a:r>
              <a:rPr lang="es-ES" sz="2400" dirty="0" err="1"/>
              <a:t>mkdir</a:t>
            </a:r>
            <a:r>
              <a:rPr lang="es-ES" sz="2400" dirty="0"/>
              <a:t> </a:t>
            </a:r>
            <a:r>
              <a:rPr lang="es-ES" dirty="0"/>
              <a:t>permite crear una o más carpetas en tu directorio de trabajo actual</a:t>
            </a:r>
          </a:p>
        </p:txBody>
      </p:sp>
      <p:cxnSp>
        <p:nvCxnSpPr>
          <p:cNvPr id="31" name="Conector recto de flecha 30">
            <a:extLst>
              <a:ext uri="{FF2B5EF4-FFF2-40B4-BE49-F238E27FC236}">
                <a16:creationId xmlns:a16="http://schemas.microsoft.com/office/drawing/2014/main" id="{9781E8AC-CD3F-C48C-54CF-AA5B0E542961}"/>
              </a:ext>
            </a:extLst>
          </p:cNvPr>
          <p:cNvCxnSpPr>
            <a:cxnSpLocks/>
          </p:cNvCxnSpPr>
          <p:nvPr/>
        </p:nvCxnSpPr>
        <p:spPr>
          <a:xfrm>
            <a:off x="6654018" y="5978769"/>
            <a:ext cx="1195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EC23DA9F-9F71-8BC7-CA13-B6D3F96B8E8E}"/>
              </a:ext>
            </a:extLst>
          </p:cNvPr>
          <p:cNvSpPr txBox="1"/>
          <p:nvPr/>
        </p:nvSpPr>
        <p:spPr>
          <a:xfrm>
            <a:off x="8004516" y="5747936"/>
            <a:ext cx="4109330" cy="461665"/>
          </a:xfrm>
          <a:prstGeom prst="rect">
            <a:avLst/>
          </a:prstGeom>
          <a:noFill/>
        </p:spPr>
        <p:txBody>
          <a:bodyPr wrap="none" rtlCol="0">
            <a:spAutoFit/>
          </a:bodyPr>
          <a:lstStyle/>
          <a:p>
            <a:r>
              <a:rPr lang="es-ES" sz="2400" b="1" dirty="0" err="1"/>
              <a:t>node</a:t>
            </a:r>
            <a:r>
              <a:rPr lang="es-ES" dirty="0"/>
              <a:t> permite ejecutar código JavaScript</a:t>
            </a:r>
          </a:p>
        </p:txBody>
      </p:sp>
      <p:sp>
        <p:nvSpPr>
          <p:cNvPr id="3" name="Marcador de número de diapositiva 2">
            <a:extLst>
              <a:ext uri="{FF2B5EF4-FFF2-40B4-BE49-F238E27FC236}">
                <a16:creationId xmlns:a16="http://schemas.microsoft.com/office/drawing/2014/main" id="{3CB22549-E6B2-AF7A-3A8E-AB37D65B39BD}"/>
              </a:ext>
            </a:extLst>
          </p:cNvPr>
          <p:cNvSpPr>
            <a:spLocks noGrp="1"/>
          </p:cNvSpPr>
          <p:nvPr>
            <p:ph type="sldNum" sz="quarter" idx="12"/>
          </p:nvPr>
        </p:nvSpPr>
        <p:spPr/>
        <p:txBody>
          <a:bodyPr/>
          <a:lstStyle/>
          <a:p>
            <a:fld id="{17A2F33E-5344-4F77-A5AA-3009173103DD}" type="slidenum">
              <a:rPr lang="es-ES" smtClean="0"/>
              <a:t>16</a:t>
            </a:fld>
            <a:endParaRPr lang="es-ES"/>
          </a:p>
        </p:txBody>
      </p:sp>
    </p:spTree>
    <p:extLst>
      <p:ext uri="{BB962C8B-B14F-4D97-AF65-F5344CB8AC3E}">
        <p14:creationId xmlns:p14="http://schemas.microsoft.com/office/powerpoint/2010/main" val="275246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9CEE46-761B-5A2C-8BCC-FB1124823F83}"/>
              </a:ext>
            </a:extLst>
          </p:cNvPr>
          <p:cNvSpPr>
            <a:spLocks noGrp="1"/>
          </p:cNvSpPr>
          <p:nvPr>
            <p:ph type="title"/>
          </p:nvPr>
        </p:nvSpPr>
        <p:spPr/>
        <p:txBody>
          <a:bodyPr/>
          <a:lstStyle/>
          <a:p>
            <a:r>
              <a:rPr lang="en-CA" dirty="0"/>
              <a:t>G         Git</a:t>
            </a:r>
            <a:endParaRPr lang="es-ES" dirty="0"/>
          </a:p>
        </p:txBody>
      </p:sp>
      <p:sp>
        <p:nvSpPr>
          <p:cNvPr id="3" name="Marcador de contenido 2">
            <a:extLst>
              <a:ext uri="{FF2B5EF4-FFF2-40B4-BE49-F238E27FC236}">
                <a16:creationId xmlns:a16="http://schemas.microsoft.com/office/drawing/2014/main" id="{8E476DA7-7E3F-02D0-5E96-67AC4547DE7E}"/>
              </a:ext>
            </a:extLst>
          </p:cNvPr>
          <p:cNvSpPr>
            <a:spLocks noGrp="1"/>
          </p:cNvSpPr>
          <p:nvPr>
            <p:ph idx="1"/>
          </p:nvPr>
        </p:nvSpPr>
        <p:spPr/>
        <p:txBody>
          <a:bodyPr/>
          <a:lstStyle/>
          <a:p>
            <a:pPr algn="just"/>
            <a:r>
              <a:rPr lang="es-ES" b="1" dirty="0"/>
              <a:t>Git es un sistema de control de versiones distribuido</a:t>
            </a:r>
            <a:r>
              <a:rPr lang="es-ES" dirty="0"/>
              <a:t> que permite registrar los cambios que se hacen en los archivos y volver a versiones anteriores si es necesario. Fue diseñado por Linus Torvalds para garantizar la eficiencia y confiabilidad del mantenimiento de versiones de aplicaciones que tienen un gran número de archivos de código fuente.</a:t>
            </a:r>
          </a:p>
          <a:p>
            <a:pPr marL="0" indent="0" algn="just">
              <a:buNone/>
            </a:pPr>
            <a:endParaRPr lang="es-ES" dirty="0"/>
          </a:p>
          <a:p>
            <a:pPr marL="0" indent="0" algn="just">
              <a:buNone/>
            </a:pPr>
            <a:r>
              <a:rPr lang="es-ES" dirty="0"/>
              <a:t> </a:t>
            </a:r>
            <a:r>
              <a:rPr lang="es-ES" b="1" dirty="0"/>
              <a:t>distribuido</a:t>
            </a:r>
            <a:r>
              <a:rPr lang="es-ES" dirty="0"/>
              <a:t>=se puede llegar a tener una copia del código en cada uno de las computadoras de los desarrolladores, si se hecha a perder el servidor central se puede recuperar el código.</a:t>
            </a:r>
          </a:p>
        </p:txBody>
      </p:sp>
      <p:pic>
        <p:nvPicPr>
          <p:cNvPr id="4" name="Imagen 3">
            <a:extLst>
              <a:ext uri="{FF2B5EF4-FFF2-40B4-BE49-F238E27FC236}">
                <a16:creationId xmlns:a16="http://schemas.microsoft.com/office/drawing/2014/main" id="{6C705DAA-AF46-0DDB-56A4-7168F7FC54F0}"/>
              </a:ext>
            </a:extLst>
          </p:cNvPr>
          <p:cNvPicPr>
            <a:picLocks noChangeAspect="1"/>
          </p:cNvPicPr>
          <p:nvPr/>
        </p:nvPicPr>
        <p:blipFill>
          <a:blip r:embed="rId2"/>
          <a:stretch>
            <a:fillRect/>
          </a:stretch>
        </p:blipFill>
        <p:spPr>
          <a:xfrm>
            <a:off x="838200" y="365125"/>
            <a:ext cx="1470538" cy="1310908"/>
          </a:xfrm>
          <a:prstGeom prst="rect">
            <a:avLst/>
          </a:prstGeom>
          <a:ln>
            <a:solidFill>
              <a:schemeClr val="accent1">
                <a:shade val="15000"/>
              </a:schemeClr>
            </a:solidFill>
          </a:ln>
        </p:spPr>
      </p:pic>
      <p:sp>
        <p:nvSpPr>
          <p:cNvPr id="5" name="Marcador de número de diapositiva 4">
            <a:extLst>
              <a:ext uri="{FF2B5EF4-FFF2-40B4-BE49-F238E27FC236}">
                <a16:creationId xmlns:a16="http://schemas.microsoft.com/office/drawing/2014/main" id="{ED8DAE40-23D5-5A8B-6D9D-21EF68AE9378}"/>
              </a:ext>
            </a:extLst>
          </p:cNvPr>
          <p:cNvSpPr>
            <a:spLocks noGrp="1"/>
          </p:cNvSpPr>
          <p:nvPr>
            <p:ph type="sldNum" sz="quarter" idx="12"/>
          </p:nvPr>
        </p:nvSpPr>
        <p:spPr/>
        <p:txBody>
          <a:bodyPr/>
          <a:lstStyle/>
          <a:p>
            <a:fld id="{17A2F33E-5344-4F77-A5AA-3009173103DD}" type="slidenum">
              <a:rPr lang="es-ES" smtClean="0"/>
              <a:t>17</a:t>
            </a:fld>
            <a:endParaRPr lang="es-ES"/>
          </a:p>
        </p:txBody>
      </p:sp>
    </p:spTree>
    <p:extLst>
      <p:ext uri="{BB962C8B-B14F-4D97-AF65-F5344CB8AC3E}">
        <p14:creationId xmlns:p14="http://schemas.microsoft.com/office/powerpoint/2010/main" val="200621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D4616-AF51-5E67-FC63-68E06C5E8F80}"/>
              </a:ext>
            </a:extLst>
          </p:cNvPr>
          <p:cNvSpPr>
            <a:spLocks noGrp="1"/>
          </p:cNvSpPr>
          <p:nvPr>
            <p:ph type="title"/>
          </p:nvPr>
        </p:nvSpPr>
        <p:spPr/>
        <p:txBody>
          <a:bodyPr/>
          <a:lstStyle/>
          <a:p>
            <a:r>
              <a:rPr lang="es-ES" dirty="0"/>
              <a:t>Por qué es importante Git</a:t>
            </a:r>
          </a:p>
        </p:txBody>
      </p:sp>
      <p:sp>
        <p:nvSpPr>
          <p:cNvPr id="3" name="Marcador de contenido 2">
            <a:extLst>
              <a:ext uri="{FF2B5EF4-FFF2-40B4-BE49-F238E27FC236}">
                <a16:creationId xmlns:a16="http://schemas.microsoft.com/office/drawing/2014/main" id="{2666095E-D575-B628-90DC-6A94915B0B9F}"/>
              </a:ext>
            </a:extLst>
          </p:cNvPr>
          <p:cNvSpPr>
            <a:spLocks noGrp="1"/>
          </p:cNvSpPr>
          <p:nvPr>
            <p:ph idx="1"/>
          </p:nvPr>
        </p:nvSpPr>
        <p:spPr>
          <a:xfrm>
            <a:off x="838200" y="1948288"/>
            <a:ext cx="10515600" cy="2066151"/>
          </a:xfrm>
        </p:spPr>
        <p:txBody>
          <a:bodyPr>
            <a:normAutofit/>
          </a:bodyPr>
          <a:lstStyle/>
          <a:p>
            <a:r>
              <a:rPr lang="es-ES" sz="2400" dirty="0"/>
              <a:t>Cuando creemos que tenemos un proyecto terminado y no trabajamos con un sistema de control de versiones</a:t>
            </a:r>
          </a:p>
        </p:txBody>
      </p:sp>
      <p:sp>
        <p:nvSpPr>
          <p:cNvPr id="4" name="Rectángulo 3">
            <a:extLst>
              <a:ext uri="{FF2B5EF4-FFF2-40B4-BE49-F238E27FC236}">
                <a16:creationId xmlns:a16="http://schemas.microsoft.com/office/drawing/2014/main" id="{C1B0FCF5-065F-CFAF-980D-F748D6D40F55}"/>
              </a:ext>
            </a:extLst>
          </p:cNvPr>
          <p:cNvSpPr/>
          <p:nvPr/>
        </p:nvSpPr>
        <p:spPr>
          <a:xfrm>
            <a:off x="1185303" y="2921237"/>
            <a:ext cx="1906859" cy="691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proyecto_final</a:t>
            </a:r>
            <a:endParaRPr lang="es-ES" dirty="0"/>
          </a:p>
        </p:txBody>
      </p:sp>
      <p:sp>
        <p:nvSpPr>
          <p:cNvPr id="5" name="Rectángulo 4">
            <a:extLst>
              <a:ext uri="{FF2B5EF4-FFF2-40B4-BE49-F238E27FC236}">
                <a16:creationId xmlns:a16="http://schemas.microsoft.com/office/drawing/2014/main" id="{49F32E14-7929-F1E2-0828-E2214484DFC8}"/>
              </a:ext>
            </a:extLst>
          </p:cNvPr>
          <p:cNvSpPr/>
          <p:nvPr/>
        </p:nvSpPr>
        <p:spPr>
          <a:xfrm>
            <a:off x="4032537" y="2888270"/>
            <a:ext cx="1906859" cy="691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proyecto_final_v1</a:t>
            </a:r>
          </a:p>
        </p:txBody>
      </p:sp>
      <p:sp>
        <p:nvSpPr>
          <p:cNvPr id="6" name="Rectángulo 5">
            <a:extLst>
              <a:ext uri="{FF2B5EF4-FFF2-40B4-BE49-F238E27FC236}">
                <a16:creationId xmlns:a16="http://schemas.microsoft.com/office/drawing/2014/main" id="{D8B5F349-17E3-8759-1D29-2CBF35DB780F}"/>
              </a:ext>
            </a:extLst>
          </p:cNvPr>
          <p:cNvSpPr/>
          <p:nvPr/>
        </p:nvSpPr>
        <p:spPr>
          <a:xfrm>
            <a:off x="6879771" y="2864059"/>
            <a:ext cx="1906859" cy="691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proyecto_final_v2</a:t>
            </a:r>
          </a:p>
        </p:txBody>
      </p:sp>
      <p:cxnSp>
        <p:nvCxnSpPr>
          <p:cNvPr id="9" name="Conector recto de flecha 8">
            <a:extLst>
              <a:ext uri="{FF2B5EF4-FFF2-40B4-BE49-F238E27FC236}">
                <a16:creationId xmlns:a16="http://schemas.microsoft.com/office/drawing/2014/main" id="{C3D82AAB-DFCB-3B26-3DD1-C3989D0951A2}"/>
              </a:ext>
            </a:extLst>
          </p:cNvPr>
          <p:cNvCxnSpPr/>
          <p:nvPr/>
        </p:nvCxnSpPr>
        <p:spPr>
          <a:xfrm>
            <a:off x="3136280" y="3233958"/>
            <a:ext cx="852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1F07EBAF-52B1-CBE1-9E65-D3ECFB2EAA09}"/>
              </a:ext>
            </a:extLst>
          </p:cNvPr>
          <p:cNvSpPr/>
          <p:nvPr/>
        </p:nvSpPr>
        <p:spPr>
          <a:xfrm>
            <a:off x="9639209" y="2840333"/>
            <a:ext cx="1785659" cy="691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proyecto_final_v2_super_final</a:t>
            </a:r>
          </a:p>
        </p:txBody>
      </p:sp>
      <p:cxnSp>
        <p:nvCxnSpPr>
          <p:cNvPr id="11" name="Conector recto de flecha 10">
            <a:extLst>
              <a:ext uri="{FF2B5EF4-FFF2-40B4-BE49-F238E27FC236}">
                <a16:creationId xmlns:a16="http://schemas.microsoft.com/office/drawing/2014/main" id="{44FF0DC0-C5E1-B32A-4A1A-485E7C0D2705}"/>
              </a:ext>
            </a:extLst>
          </p:cNvPr>
          <p:cNvCxnSpPr/>
          <p:nvPr/>
        </p:nvCxnSpPr>
        <p:spPr>
          <a:xfrm>
            <a:off x="5935281" y="3231215"/>
            <a:ext cx="852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5A2FFA53-E428-B232-A95E-226E57344C6E}"/>
              </a:ext>
            </a:extLst>
          </p:cNvPr>
          <p:cNvCxnSpPr/>
          <p:nvPr/>
        </p:nvCxnSpPr>
        <p:spPr>
          <a:xfrm>
            <a:off x="8787070" y="3075761"/>
            <a:ext cx="852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A7915587-2EAB-00A6-1369-436B1CA90325}"/>
              </a:ext>
            </a:extLst>
          </p:cNvPr>
          <p:cNvSpPr txBox="1"/>
          <p:nvPr/>
        </p:nvSpPr>
        <p:spPr>
          <a:xfrm>
            <a:off x="3136280" y="3255390"/>
            <a:ext cx="702436" cy="261610"/>
          </a:xfrm>
          <a:prstGeom prst="rect">
            <a:avLst/>
          </a:prstGeom>
          <a:noFill/>
        </p:spPr>
        <p:txBody>
          <a:bodyPr wrap="none" rtlCol="0">
            <a:spAutoFit/>
          </a:bodyPr>
          <a:lstStyle/>
          <a:p>
            <a:r>
              <a:rPr lang="es-ES" sz="1100" b="1" dirty="0"/>
              <a:t>Cambio1</a:t>
            </a:r>
          </a:p>
        </p:txBody>
      </p:sp>
      <p:sp>
        <p:nvSpPr>
          <p:cNvPr id="14" name="CuadroTexto 13">
            <a:extLst>
              <a:ext uri="{FF2B5EF4-FFF2-40B4-BE49-F238E27FC236}">
                <a16:creationId xmlns:a16="http://schemas.microsoft.com/office/drawing/2014/main" id="{92D7A47F-417A-D5E7-2A11-14E23E920D18}"/>
              </a:ext>
            </a:extLst>
          </p:cNvPr>
          <p:cNvSpPr txBox="1"/>
          <p:nvPr/>
        </p:nvSpPr>
        <p:spPr>
          <a:xfrm>
            <a:off x="6058365" y="3231215"/>
            <a:ext cx="702436" cy="261610"/>
          </a:xfrm>
          <a:prstGeom prst="rect">
            <a:avLst/>
          </a:prstGeom>
          <a:noFill/>
        </p:spPr>
        <p:txBody>
          <a:bodyPr wrap="none" rtlCol="0">
            <a:spAutoFit/>
          </a:bodyPr>
          <a:lstStyle/>
          <a:p>
            <a:r>
              <a:rPr lang="es-ES" sz="1100" b="1" dirty="0"/>
              <a:t>Cambio2</a:t>
            </a:r>
          </a:p>
        </p:txBody>
      </p:sp>
      <p:sp>
        <p:nvSpPr>
          <p:cNvPr id="15" name="CuadroTexto 14">
            <a:extLst>
              <a:ext uri="{FF2B5EF4-FFF2-40B4-BE49-F238E27FC236}">
                <a16:creationId xmlns:a16="http://schemas.microsoft.com/office/drawing/2014/main" id="{C6C821FD-95B2-C084-9AF3-9764FC257A98}"/>
              </a:ext>
            </a:extLst>
          </p:cNvPr>
          <p:cNvSpPr txBox="1"/>
          <p:nvPr/>
        </p:nvSpPr>
        <p:spPr>
          <a:xfrm>
            <a:off x="8786630" y="3209745"/>
            <a:ext cx="702436" cy="261610"/>
          </a:xfrm>
          <a:prstGeom prst="rect">
            <a:avLst/>
          </a:prstGeom>
          <a:noFill/>
        </p:spPr>
        <p:txBody>
          <a:bodyPr wrap="none" rtlCol="0">
            <a:spAutoFit/>
          </a:bodyPr>
          <a:lstStyle/>
          <a:p>
            <a:r>
              <a:rPr lang="es-ES" sz="1100" b="1" dirty="0"/>
              <a:t>Cambio3</a:t>
            </a:r>
          </a:p>
        </p:txBody>
      </p:sp>
      <p:sp>
        <p:nvSpPr>
          <p:cNvPr id="17" name="CuadroTexto 16">
            <a:extLst>
              <a:ext uri="{FF2B5EF4-FFF2-40B4-BE49-F238E27FC236}">
                <a16:creationId xmlns:a16="http://schemas.microsoft.com/office/drawing/2014/main" id="{574E06E2-756D-0190-C136-2F20F61DD9E1}"/>
              </a:ext>
            </a:extLst>
          </p:cNvPr>
          <p:cNvSpPr txBox="1"/>
          <p:nvPr/>
        </p:nvSpPr>
        <p:spPr>
          <a:xfrm>
            <a:off x="985467" y="4552594"/>
            <a:ext cx="10634104" cy="1200329"/>
          </a:xfrm>
          <a:prstGeom prst="rect">
            <a:avLst/>
          </a:prstGeom>
          <a:noFill/>
        </p:spPr>
        <p:txBody>
          <a:bodyPr wrap="square">
            <a:spAutoFit/>
          </a:bodyPr>
          <a:lstStyle/>
          <a:p>
            <a:pPr algn="just"/>
            <a:r>
              <a:rPr lang="es-ES" b="1" dirty="0"/>
              <a:t>Sistema de control de versiones: </a:t>
            </a:r>
            <a:r>
              <a:rPr lang="es-ES" dirty="0"/>
              <a:t>Nos permite llevar un historial de todos los cambios que se hicieron en el proyecto, los mismos son documentados y se guarda información de la hora y el momento en que se realizaron. Es como si existiera una línea del tiempo en la que se van guardando diferentes fotografías del código que nosotros indicamos  y que podremos navegar como si fuera el historial de mensajes de WhatsApp o Messenger.</a:t>
            </a:r>
          </a:p>
        </p:txBody>
      </p:sp>
      <p:sp>
        <p:nvSpPr>
          <p:cNvPr id="7" name="Marcador de número de diapositiva 6">
            <a:extLst>
              <a:ext uri="{FF2B5EF4-FFF2-40B4-BE49-F238E27FC236}">
                <a16:creationId xmlns:a16="http://schemas.microsoft.com/office/drawing/2014/main" id="{9F7D5F43-56EF-8554-3E85-70D295FB1756}"/>
              </a:ext>
            </a:extLst>
          </p:cNvPr>
          <p:cNvSpPr>
            <a:spLocks noGrp="1"/>
          </p:cNvSpPr>
          <p:nvPr>
            <p:ph type="sldNum" sz="quarter" idx="12"/>
          </p:nvPr>
        </p:nvSpPr>
        <p:spPr/>
        <p:txBody>
          <a:bodyPr/>
          <a:lstStyle/>
          <a:p>
            <a:fld id="{17A2F33E-5344-4F77-A5AA-3009173103DD}" type="slidenum">
              <a:rPr lang="es-ES" smtClean="0"/>
              <a:t>18</a:t>
            </a:fld>
            <a:endParaRPr lang="es-ES"/>
          </a:p>
        </p:txBody>
      </p:sp>
    </p:spTree>
    <p:extLst>
      <p:ext uri="{BB962C8B-B14F-4D97-AF65-F5344CB8AC3E}">
        <p14:creationId xmlns:p14="http://schemas.microsoft.com/office/powerpoint/2010/main" val="524627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4FBA8F-416F-BDA4-EA66-246059020F0C}"/>
              </a:ext>
            </a:extLst>
          </p:cNvPr>
          <p:cNvSpPr>
            <a:spLocks noGrp="1"/>
          </p:cNvSpPr>
          <p:nvPr>
            <p:ph type="title"/>
          </p:nvPr>
        </p:nvSpPr>
        <p:spPr/>
        <p:txBody>
          <a:bodyPr/>
          <a:lstStyle/>
          <a:p>
            <a:r>
              <a:rPr lang="es-ES" dirty="0"/>
              <a:t>Instalación de Git</a:t>
            </a:r>
          </a:p>
        </p:txBody>
      </p:sp>
      <p:sp>
        <p:nvSpPr>
          <p:cNvPr id="3" name="Marcador de contenido 2">
            <a:extLst>
              <a:ext uri="{FF2B5EF4-FFF2-40B4-BE49-F238E27FC236}">
                <a16:creationId xmlns:a16="http://schemas.microsoft.com/office/drawing/2014/main" id="{8A03B0B4-A0F8-9CEB-CCED-134FA20436BD}"/>
              </a:ext>
            </a:extLst>
          </p:cNvPr>
          <p:cNvSpPr>
            <a:spLocks noGrp="1"/>
          </p:cNvSpPr>
          <p:nvPr>
            <p:ph idx="1"/>
          </p:nvPr>
        </p:nvSpPr>
        <p:spPr/>
        <p:txBody>
          <a:bodyPr/>
          <a:lstStyle/>
          <a:p>
            <a:pPr marL="0" indent="0">
              <a:buNone/>
            </a:pPr>
            <a:r>
              <a:rPr lang="es-ES" dirty="0">
                <a:hlinkClick r:id="rId2"/>
              </a:rPr>
              <a:t>https://git-scm.com/</a:t>
            </a:r>
            <a:endParaRPr lang="es-ES" dirty="0"/>
          </a:p>
          <a:p>
            <a:pPr marL="0" indent="0">
              <a:buNone/>
            </a:pPr>
            <a:endParaRPr lang="es-ES" dirty="0"/>
          </a:p>
        </p:txBody>
      </p:sp>
      <p:pic>
        <p:nvPicPr>
          <p:cNvPr id="5" name="Imagen 4">
            <a:extLst>
              <a:ext uri="{FF2B5EF4-FFF2-40B4-BE49-F238E27FC236}">
                <a16:creationId xmlns:a16="http://schemas.microsoft.com/office/drawing/2014/main" id="{88AE4A0B-F7ED-0463-16F0-4F8B432D01C7}"/>
              </a:ext>
            </a:extLst>
          </p:cNvPr>
          <p:cNvPicPr>
            <a:picLocks noChangeAspect="1"/>
          </p:cNvPicPr>
          <p:nvPr/>
        </p:nvPicPr>
        <p:blipFill>
          <a:blip r:embed="rId3"/>
          <a:stretch>
            <a:fillRect/>
          </a:stretch>
        </p:blipFill>
        <p:spPr>
          <a:xfrm>
            <a:off x="1007560" y="2360110"/>
            <a:ext cx="8972550" cy="3676650"/>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D392B111-5656-3112-9098-0DF5E7700A7F}"/>
              </a:ext>
            </a:extLst>
          </p:cNvPr>
          <p:cNvSpPr>
            <a:spLocks noGrp="1"/>
          </p:cNvSpPr>
          <p:nvPr>
            <p:ph type="sldNum" sz="quarter" idx="12"/>
          </p:nvPr>
        </p:nvSpPr>
        <p:spPr/>
        <p:txBody>
          <a:bodyPr/>
          <a:lstStyle/>
          <a:p>
            <a:fld id="{17A2F33E-5344-4F77-A5AA-3009173103DD}" type="slidenum">
              <a:rPr lang="es-ES" smtClean="0"/>
              <a:t>19</a:t>
            </a:fld>
            <a:endParaRPr lang="es-ES"/>
          </a:p>
        </p:txBody>
      </p:sp>
    </p:spTree>
    <p:extLst>
      <p:ext uri="{BB962C8B-B14F-4D97-AF65-F5344CB8AC3E}">
        <p14:creationId xmlns:p14="http://schemas.microsoft.com/office/powerpoint/2010/main" val="1562587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3D34FE-A82B-341E-5E8A-AB64EE6A9B9B}"/>
              </a:ext>
            </a:extLst>
          </p:cNvPr>
          <p:cNvSpPr>
            <a:spLocks noGrp="1"/>
          </p:cNvSpPr>
          <p:nvPr>
            <p:ph type="title"/>
          </p:nvPr>
        </p:nvSpPr>
        <p:spPr/>
        <p:txBody>
          <a:bodyPr/>
          <a:lstStyle/>
          <a:p>
            <a:r>
              <a:rPr lang="es-ES" dirty="0"/>
              <a:t>Introducción al desarrollo web</a:t>
            </a:r>
          </a:p>
        </p:txBody>
      </p:sp>
      <p:sp>
        <p:nvSpPr>
          <p:cNvPr id="3" name="Marcador de contenido 2">
            <a:extLst>
              <a:ext uri="{FF2B5EF4-FFF2-40B4-BE49-F238E27FC236}">
                <a16:creationId xmlns:a16="http://schemas.microsoft.com/office/drawing/2014/main" id="{70A89031-061F-E968-0972-27184F8C5B5F}"/>
              </a:ext>
            </a:extLst>
          </p:cNvPr>
          <p:cNvSpPr>
            <a:spLocks noGrp="1"/>
          </p:cNvSpPr>
          <p:nvPr>
            <p:ph idx="1"/>
          </p:nvPr>
        </p:nvSpPr>
        <p:spPr>
          <a:xfrm>
            <a:off x="790135" y="1825625"/>
            <a:ext cx="10515600" cy="4351338"/>
          </a:xfrm>
        </p:spPr>
        <p:txBody>
          <a:bodyPr>
            <a:normAutofit/>
          </a:bodyPr>
          <a:lstStyle/>
          <a:p>
            <a:pPr marL="0" indent="0" algn="ctr">
              <a:buNone/>
            </a:pPr>
            <a:r>
              <a:rPr lang="es-ES" u="sng" dirty="0"/>
              <a:t>Desarrollo de aplicaciones:</a:t>
            </a:r>
          </a:p>
          <a:p>
            <a:pPr marL="0" indent="0">
              <a:buNone/>
            </a:pPr>
            <a:endParaRPr lang="es-ES" dirty="0"/>
          </a:p>
          <a:p>
            <a:pPr marL="0" indent="0">
              <a:buNone/>
            </a:pPr>
            <a:r>
              <a:rPr lang="es-ES" dirty="0"/>
              <a:t>De Consola                       Móviles                         De escritorio</a:t>
            </a:r>
          </a:p>
          <a:p>
            <a:pPr marL="0" indent="0">
              <a:buNone/>
            </a:pPr>
            <a:endParaRPr lang="es-ES" dirty="0"/>
          </a:p>
        </p:txBody>
      </p:sp>
      <p:pic>
        <p:nvPicPr>
          <p:cNvPr id="6" name="Imagen 5">
            <a:extLst>
              <a:ext uri="{FF2B5EF4-FFF2-40B4-BE49-F238E27FC236}">
                <a16:creationId xmlns:a16="http://schemas.microsoft.com/office/drawing/2014/main" id="{2F1F5B23-5FD8-9DF0-BD90-8CC865032D09}"/>
              </a:ext>
            </a:extLst>
          </p:cNvPr>
          <p:cNvPicPr>
            <a:picLocks noChangeAspect="1"/>
          </p:cNvPicPr>
          <p:nvPr/>
        </p:nvPicPr>
        <p:blipFill>
          <a:blip r:embed="rId4"/>
          <a:stretch>
            <a:fillRect/>
          </a:stretch>
        </p:blipFill>
        <p:spPr>
          <a:xfrm>
            <a:off x="430091" y="3429000"/>
            <a:ext cx="3030561" cy="1228725"/>
          </a:xfrm>
          <a:prstGeom prst="rect">
            <a:avLst/>
          </a:prstGeom>
        </p:spPr>
      </p:pic>
      <p:graphicFrame>
        <p:nvGraphicFramePr>
          <p:cNvPr id="7" name="Objeto 6">
            <a:extLst>
              <a:ext uri="{FF2B5EF4-FFF2-40B4-BE49-F238E27FC236}">
                <a16:creationId xmlns:a16="http://schemas.microsoft.com/office/drawing/2014/main" id="{2AEC3B6A-62CA-C7A6-6AE6-1006EE8E7ADB}"/>
              </a:ext>
            </a:extLst>
          </p:cNvPr>
          <p:cNvGraphicFramePr>
            <a:graphicFrameLocks noChangeAspect="1"/>
          </p:cNvGraphicFramePr>
          <p:nvPr>
            <p:extLst>
              <p:ext uri="{D42A27DB-BD31-4B8C-83A1-F6EECF244321}">
                <p14:modId xmlns:p14="http://schemas.microsoft.com/office/powerpoint/2010/main" val="318258686"/>
              </p:ext>
            </p:extLst>
          </p:nvPr>
        </p:nvGraphicFramePr>
        <p:xfrm>
          <a:off x="3949798" y="3453606"/>
          <a:ext cx="2857500" cy="1095375"/>
        </p:xfrm>
        <a:graphic>
          <a:graphicData uri="http://schemas.openxmlformats.org/presentationml/2006/ole">
            <mc:AlternateContent xmlns:mc="http://schemas.openxmlformats.org/markup-compatibility/2006">
              <mc:Choice xmlns:v="urn:schemas-microsoft-com:vml" Requires="v">
                <p:oleObj spid="_x0000_s1654" name="Imagen de mapa de bits" r:id="rId5" imgW="2857680" imgH="1095480" progId="Paint.Picture">
                  <p:embed/>
                </p:oleObj>
              </mc:Choice>
              <mc:Fallback>
                <p:oleObj name="Imagen de mapa de bits" r:id="rId5" imgW="2857680" imgH="1095480" progId="Paint.Picture">
                  <p:embed/>
                  <p:pic>
                    <p:nvPicPr>
                      <p:cNvPr id="7" name="Objeto 6">
                        <a:extLst>
                          <a:ext uri="{FF2B5EF4-FFF2-40B4-BE49-F238E27FC236}">
                            <a16:creationId xmlns:a16="http://schemas.microsoft.com/office/drawing/2014/main" id="{2AEC3B6A-62CA-C7A6-6AE6-1006EE8E7ADB}"/>
                          </a:ext>
                        </a:extLst>
                      </p:cNvPr>
                      <p:cNvPicPr/>
                      <p:nvPr/>
                    </p:nvPicPr>
                    <p:blipFill>
                      <a:blip r:embed="rId6"/>
                      <a:stretch>
                        <a:fillRect/>
                      </a:stretch>
                    </p:blipFill>
                    <p:spPr>
                      <a:xfrm>
                        <a:off x="3949798" y="3453606"/>
                        <a:ext cx="2857500" cy="109537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10BCDCA-AFC9-3E9D-32B2-2BD40F0E18F5}"/>
              </a:ext>
            </a:extLst>
          </p:cNvPr>
          <p:cNvGraphicFramePr>
            <a:graphicFrameLocks noChangeAspect="1"/>
          </p:cNvGraphicFramePr>
          <p:nvPr>
            <p:extLst>
              <p:ext uri="{D42A27DB-BD31-4B8C-83A1-F6EECF244321}">
                <p14:modId xmlns:p14="http://schemas.microsoft.com/office/powerpoint/2010/main" val="543039751"/>
              </p:ext>
            </p:extLst>
          </p:nvPr>
        </p:nvGraphicFramePr>
        <p:xfrm>
          <a:off x="7484965" y="3429000"/>
          <a:ext cx="3572241" cy="1984815"/>
        </p:xfrm>
        <a:graphic>
          <a:graphicData uri="http://schemas.openxmlformats.org/presentationml/2006/ole">
            <mc:AlternateContent xmlns:mc="http://schemas.openxmlformats.org/markup-compatibility/2006">
              <mc:Choice xmlns:v="urn:schemas-microsoft-com:vml" Requires="v">
                <p:oleObj spid="_x0000_s1655" name="Imagen de mapa de bits" r:id="rId7" imgW="5896080" imgH="2657520" progId="Paint.Picture">
                  <p:embed/>
                </p:oleObj>
              </mc:Choice>
              <mc:Fallback>
                <p:oleObj name="Imagen de mapa de bits" r:id="rId7" imgW="5896080" imgH="2657520" progId="Paint.Picture">
                  <p:embed/>
                  <p:pic>
                    <p:nvPicPr>
                      <p:cNvPr id="8" name="Objeto 7">
                        <a:extLst>
                          <a:ext uri="{FF2B5EF4-FFF2-40B4-BE49-F238E27FC236}">
                            <a16:creationId xmlns:a16="http://schemas.microsoft.com/office/drawing/2014/main" id="{E10BCDCA-AFC9-3E9D-32B2-2BD40F0E18F5}"/>
                          </a:ext>
                        </a:extLst>
                      </p:cNvPr>
                      <p:cNvPicPr/>
                      <p:nvPr/>
                    </p:nvPicPr>
                    <p:blipFill>
                      <a:blip r:embed="rId8"/>
                      <a:stretch>
                        <a:fillRect/>
                      </a:stretch>
                    </p:blipFill>
                    <p:spPr>
                      <a:xfrm>
                        <a:off x="7484965" y="3429000"/>
                        <a:ext cx="3572241" cy="1984815"/>
                      </a:xfrm>
                      <a:prstGeom prst="rect">
                        <a:avLst/>
                      </a:prstGeom>
                    </p:spPr>
                  </p:pic>
                </p:oleObj>
              </mc:Fallback>
            </mc:AlternateContent>
          </a:graphicData>
        </a:graphic>
      </p:graphicFrame>
      <p:sp>
        <p:nvSpPr>
          <p:cNvPr id="9" name="CuadroTexto 8">
            <a:extLst>
              <a:ext uri="{FF2B5EF4-FFF2-40B4-BE49-F238E27FC236}">
                <a16:creationId xmlns:a16="http://schemas.microsoft.com/office/drawing/2014/main" id="{BFE61B54-CB8C-5679-1B68-F985AFA586F0}"/>
              </a:ext>
            </a:extLst>
          </p:cNvPr>
          <p:cNvSpPr txBox="1"/>
          <p:nvPr/>
        </p:nvSpPr>
        <p:spPr>
          <a:xfrm>
            <a:off x="428808" y="5270194"/>
            <a:ext cx="4478216" cy="923330"/>
          </a:xfrm>
          <a:prstGeom prst="rect">
            <a:avLst/>
          </a:prstGeom>
          <a:noFill/>
        </p:spPr>
        <p:txBody>
          <a:bodyPr wrap="square" rtlCol="0">
            <a:spAutoFit/>
          </a:bodyPr>
          <a:lstStyle/>
          <a:p>
            <a:r>
              <a:rPr lang="es-ES" sz="5400" dirty="0"/>
              <a:t>       </a:t>
            </a:r>
            <a:r>
              <a:rPr lang="es-ES" sz="2800" dirty="0"/>
              <a:t>Aplicaciones WEB</a:t>
            </a:r>
          </a:p>
        </p:txBody>
      </p:sp>
      <p:sp>
        <p:nvSpPr>
          <p:cNvPr id="10" name="Rectángulo 9">
            <a:extLst>
              <a:ext uri="{FF2B5EF4-FFF2-40B4-BE49-F238E27FC236}">
                <a16:creationId xmlns:a16="http://schemas.microsoft.com/office/drawing/2014/main" id="{DF2311B7-F6A4-6E4F-D283-C83CE28A1248}"/>
              </a:ext>
            </a:extLst>
          </p:cNvPr>
          <p:cNvSpPr/>
          <p:nvPr/>
        </p:nvSpPr>
        <p:spPr>
          <a:xfrm>
            <a:off x="586978" y="5198964"/>
            <a:ext cx="4478216" cy="1112936"/>
          </a:xfrm>
          <a:prstGeom prst="rect">
            <a:avLst/>
          </a:prstGeom>
          <a:noFill/>
          <a:ln w="666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número de diapositiva 3">
            <a:extLst>
              <a:ext uri="{FF2B5EF4-FFF2-40B4-BE49-F238E27FC236}">
                <a16:creationId xmlns:a16="http://schemas.microsoft.com/office/drawing/2014/main" id="{906E7C85-3327-750A-9094-B0F1E5873FAB}"/>
              </a:ext>
            </a:extLst>
          </p:cNvPr>
          <p:cNvSpPr>
            <a:spLocks noGrp="1"/>
          </p:cNvSpPr>
          <p:nvPr>
            <p:ph type="sldNum" sz="quarter" idx="12"/>
          </p:nvPr>
        </p:nvSpPr>
        <p:spPr/>
        <p:txBody>
          <a:bodyPr/>
          <a:lstStyle/>
          <a:p>
            <a:fld id="{17A2F33E-5344-4F77-A5AA-3009173103DD}" type="slidenum">
              <a:rPr lang="es-ES" smtClean="0"/>
              <a:t>2</a:t>
            </a:fld>
            <a:endParaRPr lang="es-ES"/>
          </a:p>
        </p:txBody>
      </p:sp>
    </p:spTree>
    <p:extLst>
      <p:ext uri="{BB962C8B-B14F-4D97-AF65-F5344CB8AC3E}">
        <p14:creationId xmlns:p14="http://schemas.microsoft.com/office/powerpoint/2010/main" val="1374132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BE2F2B-4E99-093F-8F5B-063CE0C50477}"/>
              </a:ext>
            </a:extLst>
          </p:cNvPr>
          <p:cNvSpPr>
            <a:spLocks noGrp="1"/>
          </p:cNvSpPr>
          <p:nvPr>
            <p:ph type="title"/>
          </p:nvPr>
        </p:nvSpPr>
        <p:spPr>
          <a:xfrm>
            <a:off x="838200" y="309369"/>
            <a:ext cx="10515600" cy="1325563"/>
          </a:xfrm>
        </p:spPr>
        <p:txBody>
          <a:bodyPr/>
          <a:lstStyle/>
          <a:p>
            <a:r>
              <a:rPr lang="es-ES" dirty="0"/>
              <a:t>Comandos de Git</a:t>
            </a:r>
          </a:p>
        </p:txBody>
      </p:sp>
      <p:sp>
        <p:nvSpPr>
          <p:cNvPr id="3" name="Marcador de contenido 2">
            <a:extLst>
              <a:ext uri="{FF2B5EF4-FFF2-40B4-BE49-F238E27FC236}">
                <a16:creationId xmlns:a16="http://schemas.microsoft.com/office/drawing/2014/main" id="{C4528277-5D00-CC80-873F-9BA72648CAE9}"/>
              </a:ext>
            </a:extLst>
          </p:cNvPr>
          <p:cNvSpPr>
            <a:spLocks noGrp="1"/>
          </p:cNvSpPr>
          <p:nvPr>
            <p:ph idx="1"/>
          </p:nvPr>
        </p:nvSpPr>
        <p:spPr>
          <a:xfrm>
            <a:off x="838200" y="1928495"/>
            <a:ext cx="10515600" cy="4351338"/>
          </a:xfrm>
        </p:spPr>
        <p:txBody>
          <a:bodyPr/>
          <a:lstStyle/>
          <a:p>
            <a:r>
              <a:rPr lang="es-ES" dirty="0"/>
              <a:t>Abrir la consola de comandos de Git</a:t>
            </a:r>
          </a:p>
        </p:txBody>
      </p:sp>
      <p:pic>
        <p:nvPicPr>
          <p:cNvPr id="5" name="Imagen 4">
            <a:extLst>
              <a:ext uri="{FF2B5EF4-FFF2-40B4-BE49-F238E27FC236}">
                <a16:creationId xmlns:a16="http://schemas.microsoft.com/office/drawing/2014/main" id="{879CAA22-FF86-E174-9FD5-90E2D1D12A91}"/>
              </a:ext>
            </a:extLst>
          </p:cNvPr>
          <p:cNvPicPr>
            <a:picLocks noChangeAspect="1"/>
          </p:cNvPicPr>
          <p:nvPr/>
        </p:nvPicPr>
        <p:blipFill>
          <a:blip r:embed="rId3"/>
          <a:stretch>
            <a:fillRect/>
          </a:stretch>
        </p:blipFill>
        <p:spPr>
          <a:xfrm>
            <a:off x="1114425" y="2386171"/>
            <a:ext cx="3333750" cy="666750"/>
          </a:xfrm>
          <a:prstGeom prst="rect">
            <a:avLst/>
          </a:prstGeom>
        </p:spPr>
      </p:pic>
      <p:sp>
        <p:nvSpPr>
          <p:cNvPr id="7" name="CuadroTexto 6">
            <a:extLst>
              <a:ext uri="{FF2B5EF4-FFF2-40B4-BE49-F238E27FC236}">
                <a16:creationId xmlns:a16="http://schemas.microsoft.com/office/drawing/2014/main" id="{2A396E33-32D8-6997-30D1-F461C95FF63A}"/>
              </a:ext>
            </a:extLst>
          </p:cNvPr>
          <p:cNvSpPr txBox="1"/>
          <p:nvPr/>
        </p:nvSpPr>
        <p:spPr>
          <a:xfrm>
            <a:off x="1005840" y="3429000"/>
            <a:ext cx="3349250" cy="523220"/>
          </a:xfrm>
          <a:prstGeom prst="rect">
            <a:avLst/>
          </a:prstGeom>
          <a:noFill/>
        </p:spPr>
        <p:txBody>
          <a:bodyPr wrap="none" rtlCol="0">
            <a:spAutoFit/>
          </a:bodyPr>
          <a:lstStyle/>
          <a:p>
            <a:r>
              <a:rPr lang="es-ES" sz="2800" dirty="0"/>
              <a:t>Principales comandos</a:t>
            </a:r>
          </a:p>
        </p:txBody>
      </p:sp>
      <p:sp>
        <p:nvSpPr>
          <p:cNvPr id="6" name="CuadroTexto 5">
            <a:extLst>
              <a:ext uri="{FF2B5EF4-FFF2-40B4-BE49-F238E27FC236}">
                <a16:creationId xmlns:a16="http://schemas.microsoft.com/office/drawing/2014/main" id="{8AA5278C-FF04-BA5D-AB20-EFE09D4E0E86}"/>
              </a:ext>
            </a:extLst>
          </p:cNvPr>
          <p:cNvSpPr txBox="1"/>
          <p:nvPr/>
        </p:nvSpPr>
        <p:spPr>
          <a:xfrm>
            <a:off x="1114425" y="4204010"/>
            <a:ext cx="4717702" cy="1477328"/>
          </a:xfrm>
          <a:prstGeom prst="rect">
            <a:avLst/>
          </a:prstGeom>
          <a:noFill/>
        </p:spPr>
        <p:txBody>
          <a:bodyPr wrap="none" rtlCol="0">
            <a:spAutoFit/>
          </a:bodyPr>
          <a:lstStyle/>
          <a:p>
            <a:r>
              <a:rPr lang="en-CA" dirty="0"/>
              <a:t>git --version  ----- </a:t>
            </a:r>
            <a:r>
              <a:rPr lang="en-CA" dirty="0" err="1"/>
              <a:t>devuelve</a:t>
            </a:r>
            <a:r>
              <a:rPr lang="en-CA" dirty="0"/>
              <a:t> la </a:t>
            </a:r>
            <a:r>
              <a:rPr lang="en-CA" dirty="0" err="1"/>
              <a:t>versión</a:t>
            </a:r>
            <a:r>
              <a:rPr lang="en-CA" dirty="0"/>
              <a:t> de </a:t>
            </a:r>
          </a:p>
          <a:p>
            <a:r>
              <a:rPr lang="en-CA" dirty="0"/>
              <a:t>                              git </a:t>
            </a:r>
            <a:r>
              <a:rPr lang="en-CA" dirty="0" err="1"/>
              <a:t>instalada</a:t>
            </a:r>
            <a:r>
              <a:rPr lang="en-CA" dirty="0"/>
              <a:t> </a:t>
            </a:r>
            <a:r>
              <a:rPr lang="en-CA" dirty="0" err="1"/>
              <a:t>en</a:t>
            </a:r>
            <a:r>
              <a:rPr lang="en-CA" dirty="0"/>
              <a:t> </a:t>
            </a:r>
            <a:r>
              <a:rPr lang="en-CA" dirty="0" err="1"/>
              <a:t>el</a:t>
            </a:r>
            <a:r>
              <a:rPr lang="en-CA" dirty="0"/>
              <a:t> Sistema</a:t>
            </a:r>
          </a:p>
          <a:p>
            <a:r>
              <a:rPr lang="en-CA" dirty="0"/>
              <a:t>clear              ------</a:t>
            </a:r>
            <a:r>
              <a:rPr lang="en-CA" dirty="0" err="1"/>
              <a:t>limpiar</a:t>
            </a:r>
            <a:r>
              <a:rPr lang="en-CA" dirty="0"/>
              <a:t> la terminal</a:t>
            </a:r>
          </a:p>
          <a:p>
            <a:r>
              <a:rPr lang="en-CA" dirty="0"/>
              <a:t>git help         ------</a:t>
            </a:r>
            <a:r>
              <a:rPr lang="en-CA" dirty="0" err="1"/>
              <a:t>muestra</a:t>
            </a:r>
            <a:r>
              <a:rPr lang="en-CA" dirty="0"/>
              <a:t> </a:t>
            </a:r>
            <a:r>
              <a:rPr lang="en-CA" dirty="0" err="1"/>
              <a:t>todos</a:t>
            </a:r>
            <a:r>
              <a:rPr lang="en-CA" dirty="0"/>
              <a:t> </a:t>
            </a:r>
            <a:r>
              <a:rPr lang="en-CA" dirty="0" err="1"/>
              <a:t>los</a:t>
            </a:r>
            <a:r>
              <a:rPr lang="en-CA" dirty="0"/>
              <a:t> commandos </a:t>
            </a:r>
          </a:p>
          <a:p>
            <a:r>
              <a:rPr lang="en-CA" dirty="0"/>
              <a:t>                             que se </a:t>
            </a:r>
            <a:r>
              <a:rPr lang="en-CA" dirty="0" err="1"/>
              <a:t>pueden</a:t>
            </a:r>
            <a:r>
              <a:rPr lang="en-CA" dirty="0"/>
              <a:t> </a:t>
            </a:r>
            <a:r>
              <a:rPr lang="en-CA" dirty="0" err="1"/>
              <a:t>utilizar</a:t>
            </a:r>
            <a:endParaRPr lang="es-ES" dirty="0"/>
          </a:p>
        </p:txBody>
      </p:sp>
      <p:pic>
        <p:nvPicPr>
          <p:cNvPr id="10" name="Imagen 9">
            <a:extLst>
              <a:ext uri="{FF2B5EF4-FFF2-40B4-BE49-F238E27FC236}">
                <a16:creationId xmlns:a16="http://schemas.microsoft.com/office/drawing/2014/main" id="{E847CDE3-9533-2D57-E9C1-8725F180DC87}"/>
              </a:ext>
            </a:extLst>
          </p:cNvPr>
          <p:cNvPicPr>
            <a:picLocks noChangeAspect="1"/>
          </p:cNvPicPr>
          <p:nvPr/>
        </p:nvPicPr>
        <p:blipFill>
          <a:blip r:embed="rId4"/>
          <a:stretch>
            <a:fillRect/>
          </a:stretch>
        </p:blipFill>
        <p:spPr>
          <a:xfrm>
            <a:off x="6115050" y="2553630"/>
            <a:ext cx="5514975" cy="3858322"/>
          </a:xfrm>
          <a:prstGeom prst="rect">
            <a:avLst/>
          </a:prstGeom>
        </p:spPr>
      </p:pic>
      <p:sp>
        <p:nvSpPr>
          <p:cNvPr id="11" name="CuadroTexto 10">
            <a:extLst>
              <a:ext uri="{FF2B5EF4-FFF2-40B4-BE49-F238E27FC236}">
                <a16:creationId xmlns:a16="http://schemas.microsoft.com/office/drawing/2014/main" id="{C83CB666-DCFC-F939-C440-2E8CE48597C7}"/>
              </a:ext>
            </a:extLst>
          </p:cNvPr>
          <p:cNvSpPr txBox="1"/>
          <p:nvPr/>
        </p:nvSpPr>
        <p:spPr>
          <a:xfrm>
            <a:off x="1005840" y="5965902"/>
            <a:ext cx="5053050" cy="646331"/>
          </a:xfrm>
          <a:prstGeom prst="rect">
            <a:avLst/>
          </a:prstGeom>
          <a:noFill/>
        </p:spPr>
        <p:txBody>
          <a:bodyPr wrap="none" rtlCol="0">
            <a:spAutoFit/>
          </a:bodyPr>
          <a:lstStyle/>
          <a:p>
            <a:r>
              <a:rPr lang="es-ES" dirty="0"/>
              <a:t>Si queremos saber más información de un comando</a:t>
            </a:r>
          </a:p>
          <a:p>
            <a:r>
              <a:rPr lang="es-ES" b="1" dirty="0" err="1"/>
              <a:t>git</a:t>
            </a:r>
            <a:r>
              <a:rPr lang="es-ES" b="1" dirty="0"/>
              <a:t> </a:t>
            </a:r>
            <a:r>
              <a:rPr lang="es-ES" b="1" dirty="0" err="1"/>
              <a:t>help</a:t>
            </a:r>
            <a:r>
              <a:rPr lang="es-ES" b="1" dirty="0"/>
              <a:t> </a:t>
            </a:r>
            <a:r>
              <a:rPr lang="es-ES" b="1" dirty="0" err="1"/>
              <a:t>commit</a:t>
            </a:r>
            <a:endParaRPr lang="es-ES" b="1" dirty="0"/>
          </a:p>
        </p:txBody>
      </p:sp>
      <p:sp>
        <p:nvSpPr>
          <p:cNvPr id="4" name="Marcador de número de diapositiva 3">
            <a:extLst>
              <a:ext uri="{FF2B5EF4-FFF2-40B4-BE49-F238E27FC236}">
                <a16:creationId xmlns:a16="http://schemas.microsoft.com/office/drawing/2014/main" id="{E592DB76-8AAF-A372-2C17-2D5FEDC1B913}"/>
              </a:ext>
            </a:extLst>
          </p:cNvPr>
          <p:cNvSpPr>
            <a:spLocks noGrp="1"/>
          </p:cNvSpPr>
          <p:nvPr>
            <p:ph type="sldNum" sz="quarter" idx="12"/>
          </p:nvPr>
        </p:nvSpPr>
        <p:spPr/>
        <p:txBody>
          <a:bodyPr/>
          <a:lstStyle/>
          <a:p>
            <a:fld id="{17A2F33E-5344-4F77-A5AA-3009173103DD}" type="slidenum">
              <a:rPr lang="es-ES" smtClean="0"/>
              <a:t>20</a:t>
            </a:fld>
            <a:endParaRPr lang="es-ES"/>
          </a:p>
        </p:txBody>
      </p:sp>
    </p:spTree>
    <p:extLst>
      <p:ext uri="{BB962C8B-B14F-4D97-AF65-F5344CB8AC3E}">
        <p14:creationId xmlns:p14="http://schemas.microsoft.com/office/powerpoint/2010/main" val="196121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D9F7CA-1313-5216-C53D-E3D8ED1593B9}"/>
              </a:ext>
            </a:extLst>
          </p:cNvPr>
          <p:cNvSpPr>
            <a:spLocks noGrp="1"/>
          </p:cNvSpPr>
          <p:nvPr>
            <p:ph idx="1"/>
          </p:nvPr>
        </p:nvSpPr>
        <p:spPr>
          <a:xfrm>
            <a:off x="838200" y="669073"/>
            <a:ext cx="10515600" cy="5507890"/>
          </a:xfrm>
        </p:spPr>
        <p:txBody>
          <a:bodyPr/>
          <a:lstStyle/>
          <a:p>
            <a:pPr marL="0" indent="0">
              <a:buNone/>
            </a:pPr>
            <a:r>
              <a:rPr lang="es-ES" sz="3600" dirty="0"/>
              <a:t>Configuración inicial del repositorio</a:t>
            </a:r>
          </a:p>
          <a:p>
            <a:pPr marL="514350" indent="-514350">
              <a:buAutoNum type="arabicPeriod"/>
            </a:pPr>
            <a:r>
              <a:rPr lang="es-ES" dirty="0"/>
              <a:t>Crear la carpeta donde estarán los proyectos.</a:t>
            </a:r>
          </a:p>
          <a:p>
            <a:pPr marL="514350" indent="-514350">
              <a:buAutoNum type="arabicPeriod"/>
            </a:pPr>
            <a:r>
              <a:rPr lang="es-ES" dirty="0"/>
              <a:t>Abrir la consola de comandos de </a:t>
            </a:r>
            <a:r>
              <a:rPr lang="es-ES" dirty="0" err="1"/>
              <a:t>git</a:t>
            </a:r>
            <a:r>
              <a:rPr lang="es-ES" dirty="0"/>
              <a:t> desde esta dirección.</a:t>
            </a:r>
          </a:p>
          <a:p>
            <a:pPr marL="0" indent="0">
              <a:buNone/>
            </a:pPr>
            <a:r>
              <a:rPr lang="es-ES" dirty="0"/>
              <a:t>     </a:t>
            </a:r>
          </a:p>
          <a:p>
            <a:pPr marL="0" indent="0">
              <a:buNone/>
            </a:pPr>
            <a:endParaRPr lang="es-ES" dirty="0"/>
          </a:p>
        </p:txBody>
      </p:sp>
      <p:pic>
        <p:nvPicPr>
          <p:cNvPr id="5" name="Imagen 4">
            <a:extLst>
              <a:ext uri="{FF2B5EF4-FFF2-40B4-BE49-F238E27FC236}">
                <a16:creationId xmlns:a16="http://schemas.microsoft.com/office/drawing/2014/main" id="{C01D7855-4847-B208-8EC7-030FADD8F795}"/>
              </a:ext>
            </a:extLst>
          </p:cNvPr>
          <p:cNvPicPr>
            <a:picLocks noChangeAspect="1"/>
          </p:cNvPicPr>
          <p:nvPr/>
        </p:nvPicPr>
        <p:blipFill>
          <a:blip r:embed="rId3"/>
          <a:stretch>
            <a:fillRect/>
          </a:stretch>
        </p:blipFill>
        <p:spPr>
          <a:xfrm>
            <a:off x="1520979" y="2212704"/>
            <a:ext cx="2838450" cy="4105275"/>
          </a:xfrm>
          <a:prstGeom prst="rect">
            <a:avLst/>
          </a:prstGeom>
        </p:spPr>
      </p:pic>
      <p:sp>
        <p:nvSpPr>
          <p:cNvPr id="6" name="CuadroTexto 5">
            <a:extLst>
              <a:ext uri="{FF2B5EF4-FFF2-40B4-BE49-F238E27FC236}">
                <a16:creationId xmlns:a16="http://schemas.microsoft.com/office/drawing/2014/main" id="{16590F72-0DD9-4CFC-CF65-453D856447D5}"/>
              </a:ext>
            </a:extLst>
          </p:cNvPr>
          <p:cNvSpPr txBox="1"/>
          <p:nvPr/>
        </p:nvSpPr>
        <p:spPr>
          <a:xfrm>
            <a:off x="4926399" y="2347332"/>
            <a:ext cx="6616391" cy="954107"/>
          </a:xfrm>
          <a:prstGeom prst="rect">
            <a:avLst/>
          </a:prstGeom>
          <a:noFill/>
        </p:spPr>
        <p:txBody>
          <a:bodyPr wrap="square" rtlCol="0">
            <a:spAutoFit/>
          </a:bodyPr>
          <a:lstStyle/>
          <a:p>
            <a:r>
              <a:rPr lang="en-CA" sz="2800" dirty="0"/>
              <a:t>3. </a:t>
            </a:r>
            <a:r>
              <a:rPr lang="en-CA" sz="2800" dirty="0" err="1"/>
              <a:t>Establecer</a:t>
            </a:r>
            <a:r>
              <a:rPr lang="en-CA" sz="2800" dirty="0"/>
              <a:t> </a:t>
            </a:r>
            <a:r>
              <a:rPr lang="en-CA" sz="2800" dirty="0" err="1"/>
              <a:t>nombre</a:t>
            </a:r>
            <a:r>
              <a:rPr lang="en-CA" sz="2800" dirty="0"/>
              <a:t> de </a:t>
            </a:r>
            <a:r>
              <a:rPr lang="en-CA" sz="2800" dirty="0" err="1"/>
              <a:t>usuario</a:t>
            </a:r>
            <a:r>
              <a:rPr lang="en-CA" sz="2800" dirty="0"/>
              <a:t> y </a:t>
            </a:r>
            <a:r>
              <a:rPr lang="en-CA" sz="2800" dirty="0" err="1"/>
              <a:t>correo</a:t>
            </a:r>
            <a:r>
              <a:rPr lang="en-CA" sz="2800" dirty="0"/>
              <a:t> </a:t>
            </a:r>
            <a:r>
              <a:rPr lang="en-CA" sz="2800" dirty="0" err="1"/>
              <a:t>electrónico</a:t>
            </a:r>
            <a:r>
              <a:rPr lang="en-CA" sz="2800" dirty="0"/>
              <a:t>  </a:t>
            </a:r>
            <a:endParaRPr lang="es-ES" sz="2800" dirty="0"/>
          </a:p>
        </p:txBody>
      </p:sp>
      <p:pic>
        <p:nvPicPr>
          <p:cNvPr id="8" name="Imagen 7">
            <a:extLst>
              <a:ext uri="{FF2B5EF4-FFF2-40B4-BE49-F238E27FC236}">
                <a16:creationId xmlns:a16="http://schemas.microsoft.com/office/drawing/2014/main" id="{47086449-5B9D-A26A-2DB4-44F7B8DAD220}"/>
              </a:ext>
            </a:extLst>
          </p:cNvPr>
          <p:cNvPicPr>
            <a:picLocks noChangeAspect="1"/>
          </p:cNvPicPr>
          <p:nvPr/>
        </p:nvPicPr>
        <p:blipFill>
          <a:blip r:embed="rId4"/>
          <a:stretch>
            <a:fillRect/>
          </a:stretch>
        </p:blipFill>
        <p:spPr>
          <a:xfrm>
            <a:off x="5042207" y="3301439"/>
            <a:ext cx="5718719" cy="2019300"/>
          </a:xfrm>
          <a:prstGeom prst="rect">
            <a:avLst/>
          </a:prstGeom>
        </p:spPr>
      </p:pic>
      <p:sp>
        <p:nvSpPr>
          <p:cNvPr id="9" name="CuadroTexto 8">
            <a:extLst>
              <a:ext uri="{FF2B5EF4-FFF2-40B4-BE49-F238E27FC236}">
                <a16:creationId xmlns:a16="http://schemas.microsoft.com/office/drawing/2014/main" id="{729E9D73-D811-E0C8-546D-6494AF80D911}"/>
              </a:ext>
            </a:extLst>
          </p:cNvPr>
          <p:cNvSpPr txBox="1"/>
          <p:nvPr/>
        </p:nvSpPr>
        <p:spPr>
          <a:xfrm>
            <a:off x="5174166" y="5597912"/>
            <a:ext cx="6368624" cy="830997"/>
          </a:xfrm>
          <a:prstGeom prst="rect">
            <a:avLst/>
          </a:prstGeom>
          <a:noFill/>
        </p:spPr>
        <p:txBody>
          <a:bodyPr wrap="square" rtlCol="0">
            <a:spAutoFit/>
          </a:bodyPr>
          <a:lstStyle/>
          <a:p>
            <a:pPr algn="just"/>
            <a:r>
              <a:rPr lang="es-ES" sz="1600" dirty="0"/>
              <a:t>Al realizar estas configuraciones de manera global cada  vez que alguien en esta sesión de esta máquina haga un </a:t>
            </a:r>
            <a:r>
              <a:rPr lang="es-ES" sz="1600" dirty="0" err="1"/>
              <a:t>commit</a:t>
            </a:r>
            <a:r>
              <a:rPr lang="es-ES" sz="1600" dirty="0"/>
              <a:t>  Git va a grabarlo con el nombre y el correo especificado anteriormente</a:t>
            </a:r>
          </a:p>
        </p:txBody>
      </p:sp>
      <p:sp>
        <p:nvSpPr>
          <p:cNvPr id="2" name="Marcador de número de diapositiva 1">
            <a:extLst>
              <a:ext uri="{FF2B5EF4-FFF2-40B4-BE49-F238E27FC236}">
                <a16:creationId xmlns:a16="http://schemas.microsoft.com/office/drawing/2014/main" id="{9C980828-DE57-DB5F-27F1-2B11FDD96B57}"/>
              </a:ext>
            </a:extLst>
          </p:cNvPr>
          <p:cNvSpPr>
            <a:spLocks noGrp="1"/>
          </p:cNvSpPr>
          <p:nvPr>
            <p:ph type="sldNum" sz="quarter" idx="12"/>
          </p:nvPr>
        </p:nvSpPr>
        <p:spPr/>
        <p:txBody>
          <a:bodyPr/>
          <a:lstStyle/>
          <a:p>
            <a:fld id="{17A2F33E-5344-4F77-A5AA-3009173103DD}" type="slidenum">
              <a:rPr lang="es-ES" smtClean="0"/>
              <a:t>21</a:t>
            </a:fld>
            <a:endParaRPr lang="es-ES"/>
          </a:p>
        </p:txBody>
      </p:sp>
    </p:spTree>
    <p:extLst>
      <p:ext uri="{BB962C8B-B14F-4D97-AF65-F5344CB8AC3E}">
        <p14:creationId xmlns:p14="http://schemas.microsoft.com/office/powerpoint/2010/main" val="2360316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FF6A434-A6D0-B202-D102-907CA6C09147}"/>
              </a:ext>
            </a:extLst>
          </p:cNvPr>
          <p:cNvSpPr>
            <a:spLocks noGrp="1"/>
          </p:cNvSpPr>
          <p:nvPr>
            <p:ph idx="1"/>
          </p:nvPr>
        </p:nvSpPr>
        <p:spPr>
          <a:xfrm>
            <a:off x="838200" y="490653"/>
            <a:ext cx="10515600" cy="5664007"/>
          </a:xfrm>
        </p:spPr>
        <p:txBody>
          <a:bodyPr/>
          <a:lstStyle/>
          <a:p>
            <a:pPr marL="0" indent="0">
              <a:buNone/>
            </a:pPr>
            <a:endParaRPr lang="es-ES" dirty="0"/>
          </a:p>
          <a:p>
            <a:pPr marL="0" indent="0">
              <a:buNone/>
            </a:pPr>
            <a:r>
              <a:rPr lang="es-ES" dirty="0" err="1"/>
              <a:t>git</a:t>
            </a:r>
            <a:r>
              <a:rPr lang="es-ES" dirty="0"/>
              <a:t> </a:t>
            </a:r>
            <a:r>
              <a:rPr lang="es-ES" dirty="0" err="1"/>
              <a:t>config</a:t>
            </a:r>
            <a:r>
              <a:rPr lang="es-ES" dirty="0"/>
              <a:t> --global -e    --------------nos permite ver el registro anterior</a:t>
            </a:r>
          </a:p>
          <a:p>
            <a:pPr marL="0" indent="0">
              <a:buNone/>
            </a:pPr>
            <a:r>
              <a:rPr lang="es-ES" dirty="0"/>
              <a:t>    </a:t>
            </a:r>
          </a:p>
          <a:p>
            <a:pPr marL="0" indent="0">
              <a:buNone/>
            </a:pPr>
            <a:endParaRPr lang="es-ES" dirty="0"/>
          </a:p>
        </p:txBody>
      </p:sp>
      <p:pic>
        <p:nvPicPr>
          <p:cNvPr id="9" name="Imagen 8">
            <a:extLst>
              <a:ext uri="{FF2B5EF4-FFF2-40B4-BE49-F238E27FC236}">
                <a16:creationId xmlns:a16="http://schemas.microsoft.com/office/drawing/2014/main" id="{75F426D8-E1AE-9F50-2392-23129F6F03CA}"/>
              </a:ext>
            </a:extLst>
          </p:cNvPr>
          <p:cNvPicPr>
            <a:picLocks noChangeAspect="1"/>
          </p:cNvPicPr>
          <p:nvPr/>
        </p:nvPicPr>
        <p:blipFill>
          <a:blip r:embed="rId3"/>
          <a:stretch>
            <a:fillRect/>
          </a:stretch>
        </p:blipFill>
        <p:spPr>
          <a:xfrm>
            <a:off x="838200" y="1891524"/>
            <a:ext cx="9532434" cy="2862263"/>
          </a:xfrm>
          <a:prstGeom prst="rect">
            <a:avLst/>
          </a:prstGeom>
        </p:spPr>
      </p:pic>
      <p:sp>
        <p:nvSpPr>
          <p:cNvPr id="2" name="Marcador de número de diapositiva 1">
            <a:extLst>
              <a:ext uri="{FF2B5EF4-FFF2-40B4-BE49-F238E27FC236}">
                <a16:creationId xmlns:a16="http://schemas.microsoft.com/office/drawing/2014/main" id="{CA137EDF-5071-8D7F-2E0D-1D5365928FCD}"/>
              </a:ext>
            </a:extLst>
          </p:cNvPr>
          <p:cNvSpPr>
            <a:spLocks noGrp="1"/>
          </p:cNvSpPr>
          <p:nvPr>
            <p:ph type="sldNum" sz="quarter" idx="12"/>
          </p:nvPr>
        </p:nvSpPr>
        <p:spPr/>
        <p:txBody>
          <a:bodyPr/>
          <a:lstStyle/>
          <a:p>
            <a:fld id="{17A2F33E-5344-4F77-A5AA-3009173103DD}" type="slidenum">
              <a:rPr lang="es-ES" smtClean="0"/>
              <a:t>22</a:t>
            </a:fld>
            <a:endParaRPr lang="es-ES"/>
          </a:p>
        </p:txBody>
      </p:sp>
    </p:spTree>
    <p:extLst>
      <p:ext uri="{BB962C8B-B14F-4D97-AF65-F5344CB8AC3E}">
        <p14:creationId xmlns:p14="http://schemas.microsoft.com/office/powerpoint/2010/main" val="129723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E194A1-9947-2970-FC94-4272F02FF0DD}"/>
              </a:ext>
            </a:extLst>
          </p:cNvPr>
          <p:cNvSpPr>
            <a:spLocks noGrp="1"/>
          </p:cNvSpPr>
          <p:nvPr>
            <p:ph type="title"/>
          </p:nvPr>
        </p:nvSpPr>
        <p:spPr/>
        <p:txBody>
          <a:bodyPr/>
          <a:lstStyle/>
          <a:p>
            <a:r>
              <a:rPr lang="es-ES" dirty="0"/>
              <a:t>Iniciando proyecto con Git</a:t>
            </a:r>
          </a:p>
        </p:txBody>
      </p:sp>
      <p:sp>
        <p:nvSpPr>
          <p:cNvPr id="3" name="Marcador de contenido 2">
            <a:extLst>
              <a:ext uri="{FF2B5EF4-FFF2-40B4-BE49-F238E27FC236}">
                <a16:creationId xmlns:a16="http://schemas.microsoft.com/office/drawing/2014/main" id="{1B45834F-A31C-B50C-10A3-3B5EB8F08DA7}"/>
              </a:ext>
            </a:extLst>
          </p:cNvPr>
          <p:cNvSpPr>
            <a:spLocks noGrp="1"/>
          </p:cNvSpPr>
          <p:nvPr>
            <p:ph idx="1"/>
          </p:nvPr>
        </p:nvSpPr>
        <p:spPr>
          <a:xfrm>
            <a:off x="838200" y="1349298"/>
            <a:ext cx="10515600" cy="4827665"/>
          </a:xfrm>
        </p:spPr>
        <p:txBody>
          <a:bodyPr/>
          <a:lstStyle/>
          <a:p>
            <a:r>
              <a:rPr lang="es-ES" dirty="0"/>
              <a:t>Acceder a la dirección</a:t>
            </a:r>
          </a:p>
          <a:p>
            <a:pPr marL="0" indent="0">
              <a:buNone/>
            </a:pPr>
            <a:r>
              <a:rPr lang="es-ES" dirty="0"/>
              <a:t> </a:t>
            </a:r>
            <a:r>
              <a:rPr lang="es-ES" dirty="0">
                <a:hlinkClick r:id="rId2"/>
              </a:rPr>
              <a:t>www.initializr.com</a:t>
            </a:r>
            <a:endParaRPr lang="es-ES" dirty="0"/>
          </a:p>
          <a:p>
            <a:endParaRPr lang="es-ES" dirty="0"/>
          </a:p>
        </p:txBody>
      </p:sp>
      <p:pic>
        <p:nvPicPr>
          <p:cNvPr id="5" name="Imagen 4">
            <a:extLst>
              <a:ext uri="{FF2B5EF4-FFF2-40B4-BE49-F238E27FC236}">
                <a16:creationId xmlns:a16="http://schemas.microsoft.com/office/drawing/2014/main" id="{762A413C-1FE2-B8E6-50FD-2AE181E55588}"/>
              </a:ext>
            </a:extLst>
          </p:cNvPr>
          <p:cNvPicPr>
            <a:picLocks noChangeAspect="1"/>
          </p:cNvPicPr>
          <p:nvPr/>
        </p:nvPicPr>
        <p:blipFill>
          <a:blip r:embed="rId3"/>
          <a:stretch>
            <a:fillRect/>
          </a:stretch>
        </p:blipFill>
        <p:spPr>
          <a:xfrm>
            <a:off x="4466063" y="1366838"/>
            <a:ext cx="6600825" cy="5133975"/>
          </a:xfrm>
          <a:prstGeom prst="rect">
            <a:avLst/>
          </a:prstGeom>
          <a:ln>
            <a:solidFill>
              <a:schemeClr val="accent1"/>
            </a:solidFill>
          </a:ln>
        </p:spPr>
      </p:pic>
      <p:cxnSp>
        <p:nvCxnSpPr>
          <p:cNvPr id="11" name="Conector recto de flecha 10">
            <a:extLst>
              <a:ext uri="{FF2B5EF4-FFF2-40B4-BE49-F238E27FC236}">
                <a16:creationId xmlns:a16="http://schemas.microsoft.com/office/drawing/2014/main" id="{8637E656-AA68-2932-202B-6AB17EB15C1D}"/>
              </a:ext>
            </a:extLst>
          </p:cNvPr>
          <p:cNvCxnSpPr/>
          <p:nvPr/>
        </p:nvCxnSpPr>
        <p:spPr>
          <a:xfrm flipH="1" flipV="1">
            <a:off x="10861288" y="1690688"/>
            <a:ext cx="769434" cy="98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2B5CCFBE-F0DD-3684-7A4C-91C7B94C0324}"/>
              </a:ext>
            </a:extLst>
          </p:cNvPr>
          <p:cNvCxnSpPr/>
          <p:nvPr/>
        </p:nvCxnSpPr>
        <p:spPr>
          <a:xfrm flipV="1">
            <a:off x="3780263" y="6194503"/>
            <a:ext cx="1371600" cy="30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21BBF17-1866-EB12-486E-AE9F5CA296D6}"/>
              </a:ext>
            </a:extLst>
          </p:cNvPr>
          <p:cNvSpPr txBox="1"/>
          <p:nvPr/>
        </p:nvSpPr>
        <p:spPr>
          <a:xfrm>
            <a:off x="10934925" y="2692401"/>
            <a:ext cx="1257075" cy="369332"/>
          </a:xfrm>
          <a:prstGeom prst="rect">
            <a:avLst/>
          </a:prstGeom>
          <a:noFill/>
        </p:spPr>
        <p:txBody>
          <a:bodyPr wrap="none" rtlCol="0">
            <a:spAutoFit/>
          </a:bodyPr>
          <a:lstStyle/>
          <a:p>
            <a:r>
              <a:rPr lang="es-ES" dirty="0"/>
              <a:t>Seleccionar</a:t>
            </a:r>
          </a:p>
        </p:txBody>
      </p:sp>
      <p:sp>
        <p:nvSpPr>
          <p:cNvPr id="15" name="CuadroTexto 14">
            <a:extLst>
              <a:ext uri="{FF2B5EF4-FFF2-40B4-BE49-F238E27FC236}">
                <a16:creationId xmlns:a16="http://schemas.microsoft.com/office/drawing/2014/main" id="{53E4A861-D538-A4CC-9521-8AF9314D60ED}"/>
              </a:ext>
            </a:extLst>
          </p:cNvPr>
          <p:cNvSpPr txBox="1"/>
          <p:nvPr/>
        </p:nvSpPr>
        <p:spPr>
          <a:xfrm>
            <a:off x="2236276" y="6308209"/>
            <a:ext cx="1257075" cy="369332"/>
          </a:xfrm>
          <a:prstGeom prst="rect">
            <a:avLst/>
          </a:prstGeom>
          <a:noFill/>
        </p:spPr>
        <p:txBody>
          <a:bodyPr wrap="none" rtlCol="0">
            <a:spAutoFit/>
          </a:bodyPr>
          <a:lstStyle/>
          <a:p>
            <a:r>
              <a:rPr lang="es-ES" dirty="0"/>
              <a:t>Seleccionar</a:t>
            </a:r>
          </a:p>
        </p:txBody>
      </p:sp>
      <p:sp>
        <p:nvSpPr>
          <p:cNvPr id="4" name="Marcador de número de diapositiva 3">
            <a:extLst>
              <a:ext uri="{FF2B5EF4-FFF2-40B4-BE49-F238E27FC236}">
                <a16:creationId xmlns:a16="http://schemas.microsoft.com/office/drawing/2014/main" id="{6378EF57-59CA-F694-F628-2736C5DC0F56}"/>
              </a:ext>
            </a:extLst>
          </p:cNvPr>
          <p:cNvSpPr>
            <a:spLocks noGrp="1"/>
          </p:cNvSpPr>
          <p:nvPr>
            <p:ph type="sldNum" sz="quarter" idx="12"/>
          </p:nvPr>
        </p:nvSpPr>
        <p:spPr/>
        <p:txBody>
          <a:bodyPr/>
          <a:lstStyle/>
          <a:p>
            <a:fld id="{17A2F33E-5344-4F77-A5AA-3009173103DD}" type="slidenum">
              <a:rPr lang="es-ES" smtClean="0"/>
              <a:t>23</a:t>
            </a:fld>
            <a:endParaRPr lang="es-ES"/>
          </a:p>
        </p:txBody>
      </p:sp>
    </p:spTree>
    <p:extLst>
      <p:ext uri="{BB962C8B-B14F-4D97-AF65-F5344CB8AC3E}">
        <p14:creationId xmlns:p14="http://schemas.microsoft.com/office/powerpoint/2010/main" val="376487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30493A9-7C1A-776A-AD1F-0D2319E4A76B}"/>
              </a:ext>
            </a:extLst>
          </p:cNvPr>
          <p:cNvSpPr>
            <a:spLocks noGrp="1"/>
          </p:cNvSpPr>
          <p:nvPr>
            <p:ph idx="1"/>
          </p:nvPr>
        </p:nvSpPr>
        <p:spPr>
          <a:xfrm>
            <a:off x="838200" y="434340"/>
            <a:ext cx="10515600" cy="5742623"/>
          </a:xfrm>
        </p:spPr>
        <p:txBody>
          <a:bodyPr/>
          <a:lstStyle/>
          <a:p>
            <a:r>
              <a:rPr lang="es-ES" dirty="0"/>
              <a:t>Copiar el contenido de esa carpeta en la carpeta </a:t>
            </a:r>
            <a:r>
              <a:rPr lang="es-ES" dirty="0" err="1"/>
              <a:t>Repositorios_Git</a:t>
            </a:r>
            <a:r>
              <a:rPr lang="es-ES" dirty="0"/>
              <a:t> que es donde voy a tener todos mis </a:t>
            </a:r>
            <a:r>
              <a:rPr lang="es-ES" dirty="0" err="1"/>
              <a:t>respositorios</a:t>
            </a:r>
            <a:r>
              <a:rPr lang="es-ES" dirty="0"/>
              <a:t> y  cambiarle el nombre por demo-01</a:t>
            </a:r>
          </a:p>
          <a:p>
            <a:pPr marL="0" indent="0">
              <a:buNone/>
            </a:pPr>
            <a:r>
              <a:rPr lang="es-ES" dirty="0"/>
              <a:t> </a:t>
            </a:r>
          </a:p>
        </p:txBody>
      </p:sp>
      <p:pic>
        <p:nvPicPr>
          <p:cNvPr id="9" name="Imagen 8">
            <a:extLst>
              <a:ext uri="{FF2B5EF4-FFF2-40B4-BE49-F238E27FC236}">
                <a16:creationId xmlns:a16="http://schemas.microsoft.com/office/drawing/2014/main" id="{2D8C1EBA-D884-4290-EB56-5A8710951E59}"/>
              </a:ext>
            </a:extLst>
          </p:cNvPr>
          <p:cNvPicPr>
            <a:picLocks noChangeAspect="1"/>
          </p:cNvPicPr>
          <p:nvPr/>
        </p:nvPicPr>
        <p:blipFill>
          <a:blip r:embed="rId2"/>
          <a:stretch>
            <a:fillRect/>
          </a:stretch>
        </p:blipFill>
        <p:spPr>
          <a:xfrm>
            <a:off x="1316354" y="1590969"/>
            <a:ext cx="7229475" cy="942975"/>
          </a:xfrm>
          <a:prstGeom prst="rect">
            <a:avLst/>
          </a:prstGeom>
          <a:ln>
            <a:solidFill>
              <a:schemeClr val="accent1"/>
            </a:solidFill>
          </a:ln>
        </p:spPr>
      </p:pic>
      <p:pic>
        <p:nvPicPr>
          <p:cNvPr id="13" name="Imagen 12">
            <a:extLst>
              <a:ext uri="{FF2B5EF4-FFF2-40B4-BE49-F238E27FC236}">
                <a16:creationId xmlns:a16="http://schemas.microsoft.com/office/drawing/2014/main" id="{6F491927-0E01-C861-CB0A-34B76F34C201}"/>
              </a:ext>
            </a:extLst>
          </p:cNvPr>
          <p:cNvPicPr>
            <a:picLocks noChangeAspect="1"/>
          </p:cNvPicPr>
          <p:nvPr/>
        </p:nvPicPr>
        <p:blipFill>
          <a:blip r:embed="rId3"/>
          <a:stretch>
            <a:fillRect/>
          </a:stretch>
        </p:blipFill>
        <p:spPr>
          <a:xfrm>
            <a:off x="1429702" y="3543598"/>
            <a:ext cx="7896225" cy="2714625"/>
          </a:xfrm>
          <a:prstGeom prst="rect">
            <a:avLst/>
          </a:prstGeom>
          <a:ln>
            <a:solidFill>
              <a:schemeClr val="accent1"/>
            </a:solidFill>
          </a:ln>
        </p:spPr>
      </p:pic>
      <p:sp>
        <p:nvSpPr>
          <p:cNvPr id="14" name="CuadroTexto 13">
            <a:extLst>
              <a:ext uri="{FF2B5EF4-FFF2-40B4-BE49-F238E27FC236}">
                <a16:creationId xmlns:a16="http://schemas.microsoft.com/office/drawing/2014/main" id="{2F718155-AC68-3830-9F39-6B01628FC339}"/>
              </a:ext>
            </a:extLst>
          </p:cNvPr>
          <p:cNvSpPr txBox="1"/>
          <p:nvPr/>
        </p:nvSpPr>
        <p:spPr>
          <a:xfrm>
            <a:off x="1316354" y="2565678"/>
            <a:ext cx="9068380" cy="830997"/>
          </a:xfrm>
          <a:prstGeom prst="rect">
            <a:avLst/>
          </a:prstGeom>
          <a:noFill/>
        </p:spPr>
        <p:txBody>
          <a:bodyPr wrap="none" rtlCol="0">
            <a:spAutoFit/>
          </a:bodyPr>
          <a:lstStyle/>
          <a:p>
            <a:r>
              <a:rPr lang="es-ES" sz="2400" dirty="0"/>
              <a:t>El contenido de esta carpeta es una página web que vamos a modificar </a:t>
            </a:r>
          </a:p>
          <a:p>
            <a:r>
              <a:rPr lang="es-ES" sz="2400" dirty="0"/>
              <a:t>a lo largo del proyecto</a:t>
            </a:r>
          </a:p>
        </p:txBody>
      </p:sp>
      <p:sp>
        <p:nvSpPr>
          <p:cNvPr id="2" name="Marcador de número de diapositiva 1">
            <a:extLst>
              <a:ext uri="{FF2B5EF4-FFF2-40B4-BE49-F238E27FC236}">
                <a16:creationId xmlns:a16="http://schemas.microsoft.com/office/drawing/2014/main" id="{472AB162-C490-20E6-4C4C-954ECB86D340}"/>
              </a:ext>
            </a:extLst>
          </p:cNvPr>
          <p:cNvSpPr>
            <a:spLocks noGrp="1"/>
          </p:cNvSpPr>
          <p:nvPr>
            <p:ph type="sldNum" sz="quarter" idx="12"/>
          </p:nvPr>
        </p:nvSpPr>
        <p:spPr/>
        <p:txBody>
          <a:bodyPr/>
          <a:lstStyle/>
          <a:p>
            <a:fld id="{17A2F33E-5344-4F77-A5AA-3009173103DD}" type="slidenum">
              <a:rPr lang="es-ES" smtClean="0"/>
              <a:t>24</a:t>
            </a:fld>
            <a:endParaRPr lang="es-ES"/>
          </a:p>
        </p:txBody>
      </p:sp>
    </p:spTree>
    <p:extLst>
      <p:ext uri="{BB962C8B-B14F-4D97-AF65-F5344CB8AC3E}">
        <p14:creationId xmlns:p14="http://schemas.microsoft.com/office/powerpoint/2010/main" val="50074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6509A-FFBC-ADA8-E9FC-8D7569501341}"/>
              </a:ext>
            </a:extLst>
          </p:cNvPr>
          <p:cNvSpPr>
            <a:spLocks noGrp="1"/>
          </p:cNvSpPr>
          <p:nvPr>
            <p:ph type="title"/>
          </p:nvPr>
        </p:nvSpPr>
        <p:spPr/>
        <p:txBody>
          <a:bodyPr/>
          <a:lstStyle/>
          <a:p>
            <a:r>
              <a:rPr lang="en-CA" dirty="0"/>
              <a:t>index. html</a:t>
            </a:r>
            <a:endParaRPr lang="es-ES" dirty="0"/>
          </a:p>
        </p:txBody>
      </p:sp>
      <p:pic>
        <p:nvPicPr>
          <p:cNvPr id="5" name="Marcador de contenido 4">
            <a:extLst>
              <a:ext uri="{FF2B5EF4-FFF2-40B4-BE49-F238E27FC236}">
                <a16:creationId xmlns:a16="http://schemas.microsoft.com/office/drawing/2014/main" id="{22830FD5-5C33-7FA4-7636-27F282802577}"/>
              </a:ext>
            </a:extLst>
          </p:cNvPr>
          <p:cNvPicPr>
            <a:picLocks noGrp="1" noChangeAspect="1"/>
          </p:cNvPicPr>
          <p:nvPr>
            <p:ph idx="1"/>
          </p:nvPr>
        </p:nvPicPr>
        <p:blipFill>
          <a:blip r:embed="rId2"/>
          <a:stretch>
            <a:fillRect/>
          </a:stretch>
        </p:blipFill>
        <p:spPr>
          <a:xfrm>
            <a:off x="982756" y="1513391"/>
            <a:ext cx="7728615" cy="4351338"/>
          </a:xfrm>
          <a:ln>
            <a:solidFill>
              <a:schemeClr val="accent1"/>
            </a:solidFill>
          </a:ln>
        </p:spPr>
      </p:pic>
      <p:sp>
        <p:nvSpPr>
          <p:cNvPr id="3" name="Marcador de número de diapositiva 2">
            <a:extLst>
              <a:ext uri="{FF2B5EF4-FFF2-40B4-BE49-F238E27FC236}">
                <a16:creationId xmlns:a16="http://schemas.microsoft.com/office/drawing/2014/main" id="{91291F9E-5E83-FE15-3612-99B464A5B222}"/>
              </a:ext>
            </a:extLst>
          </p:cNvPr>
          <p:cNvSpPr>
            <a:spLocks noGrp="1"/>
          </p:cNvSpPr>
          <p:nvPr>
            <p:ph type="sldNum" sz="quarter" idx="12"/>
          </p:nvPr>
        </p:nvSpPr>
        <p:spPr/>
        <p:txBody>
          <a:bodyPr/>
          <a:lstStyle/>
          <a:p>
            <a:fld id="{17A2F33E-5344-4F77-A5AA-3009173103DD}" type="slidenum">
              <a:rPr lang="es-ES" smtClean="0"/>
              <a:t>25</a:t>
            </a:fld>
            <a:endParaRPr lang="es-ES"/>
          </a:p>
        </p:txBody>
      </p:sp>
    </p:spTree>
    <p:extLst>
      <p:ext uri="{BB962C8B-B14F-4D97-AF65-F5344CB8AC3E}">
        <p14:creationId xmlns:p14="http://schemas.microsoft.com/office/powerpoint/2010/main" val="708700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81062-ECD0-BA7A-C6BF-6CEC761D634C}"/>
              </a:ext>
            </a:extLst>
          </p:cNvPr>
          <p:cNvSpPr>
            <a:spLocks noGrp="1"/>
          </p:cNvSpPr>
          <p:nvPr>
            <p:ph type="title"/>
          </p:nvPr>
        </p:nvSpPr>
        <p:spPr/>
        <p:txBody>
          <a:bodyPr/>
          <a:lstStyle/>
          <a:p>
            <a:r>
              <a:rPr lang="en-CA" dirty="0" err="1"/>
              <a:t>Desde</a:t>
            </a:r>
            <a:r>
              <a:rPr lang="en-CA" dirty="0"/>
              <a:t> demo-01 </a:t>
            </a:r>
            <a:endParaRPr lang="es-ES" dirty="0"/>
          </a:p>
        </p:txBody>
      </p:sp>
      <p:sp>
        <p:nvSpPr>
          <p:cNvPr id="3" name="Marcador de contenido 2">
            <a:extLst>
              <a:ext uri="{FF2B5EF4-FFF2-40B4-BE49-F238E27FC236}">
                <a16:creationId xmlns:a16="http://schemas.microsoft.com/office/drawing/2014/main" id="{7E5D3C84-6AB4-39BE-5297-B6412E383375}"/>
              </a:ext>
            </a:extLst>
          </p:cNvPr>
          <p:cNvSpPr>
            <a:spLocks noGrp="1"/>
          </p:cNvSpPr>
          <p:nvPr>
            <p:ph idx="1"/>
          </p:nvPr>
        </p:nvSpPr>
        <p:spPr/>
        <p:txBody>
          <a:bodyPr/>
          <a:lstStyle/>
          <a:p>
            <a:pPr marL="0" indent="0">
              <a:buNone/>
            </a:pPr>
            <a:r>
              <a:rPr lang="en-CA" dirty="0"/>
              <a:t>ls-al  ---------</a:t>
            </a:r>
            <a:r>
              <a:rPr lang="en-CA" sz="2400" dirty="0"/>
              <a:t>Se </a:t>
            </a:r>
            <a:r>
              <a:rPr lang="en-CA" sz="2400" dirty="0" err="1"/>
              <a:t>observa</a:t>
            </a:r>
            <a:r>
              <a:rPr lang="en-CA" sz="2400" dirty="0"/>
              <a:t> </a:t>
            </a:r>
            <a:r>
              <a:rPr lang="en-CA" sz="2400" dirty="0" err="1"/>
              <a:t>una</a:t>
            </a:r>
            <a:r>
              <a:rPr lang="en-CA" sz="2400" dirty="0"/>
              <a:t> </a:t>
            </a:r>
            <a:r>
              <a:rPr lang="en-CA" sz="2400" dirty="0" err="1"/>
              <a:t>lista</a:t>
            </a:r>
            <a:r>
              <a:rPr lang="en-CA" sz="2400" dirty="0"/>
              <a:t> de </a:t>
            </a:r>
            <a:r>
              <a:rPr lang="en-CA" sz="2400" dirty="0" err="1"/>
              <a:t>todos</a:t>
            </a:r>
            <a:r>
              <a:rPr lang="en-CA" sz="2400" dirty="0"/>
              <a:t> </a:t>
            </a:r>
            <a:r>
              <a:rPr lang="en-CA" sz="2400" dirty="0" err="1"/>
              <a:t>los</a:t>
            </a:r>
            <a:r>
              <a:rPr lang="en-CA" sz="2400" dirty="0"/>
              <a:t> </a:t>
            </a:r>
            <a:r>
              <a:rPr lang="en-CA" sz="2400" dirty="0" err="1"/>
              <a:t>archivos</a:t>
            </a:r>
            <a:r>
              <a:rPr lang="en-CA" sz="2400" dirty="0"/>
              <a:t> y </a:t>
            </a:r>
            <a:r>
              <a:rPr lang="en-CA" sz="2400" dirty="0" err="1"/>
              <a:t>carpetas</a:t>
            </a:r>
            <a:r>
              <a:rPr lang="en-CA" sz="2400" dirty="0"/>
              <a:t> del </a:t>
            </a:r>
            <a:r>
              <a:rPr lang="en-CA" sz="2400" dirty="0" err="1"/>
              <a:t>proyecto</a:t>
            </a:r>
            <a:endParaRPr lang="en-CA" sz="2400" dirty="0"/>
          </a:p>
          <a:p>
            <a:pPr marL="0" indent="0">
              <a:buNone/>
            </a:pPr>
            <a:endParaRPr lang="es-ES" dirty="0"/>
          </a:p>
        </p:txBody>
      </p:sp>
      <p:pic>
        <p:nvPicPr>
          <p:cNvPr id="5" name="Imagen 4">
            <a:extLst>
              <a:ext uri="{FF2B5EF4-FFF2-40B4-BE49-F238E27FC236}">
                <a16:creationId xmlns:a16="http://schemas.microsoft.com/office/drawing/2014/main" id="{B68E8FE2-CD20-E152-11A5-4C7BC31B9196}"/>
              </a:ext>
            </a:extLst>
          </p:cNvPr>
          <p:cNvPicPr>
            <a:picLocks noChangeAspect="1"/>
          </p:cNvPicPr>
          <p:nvPr/>
        </p:nvPicPr>
        <p:blipFill>
          <a:blip r:embed="rId3"/>
          <a:stretch>
            <a:fillRect/>
          </a:stretch>
        </p:blipFill>
        <p:spPr>
          <a:xfrm>
            <a:off x="807720" y="2480310"/>
            <a:ext cx="7014210" cy="3696653"/>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B193237B-2CF8-7D2C-C3B1-67C22B9422EF}"/>
              </a:ext>
            </a:extLst>
          </p:cNvPr>
          <p:cNvSpPr>
            <a:spLocks noGrp="1"/>
          </p:cNvSpPr>
          <p:nvPr>
            <p:ph type="sldNum" sz="quarter" idx="12"/>
          </p:nvPr>
        </p:nvSpPr>
        <p:spPr/>
        <p:txBody>
          <a:bodyPr/>
          <a:lstStyle/>
          <a:p>
            <a:fld id="{17A2F33E-5344-4F77-A5AA-3009173103DD}" type="slidenum">
              <a:rPr lang="es-ES" smtClean="0"/>
              <a:t>26</a:t>
            </a:fld>
            <a:endParaRPr lang="es-ES"/>
          </a:p>
        </p:txBody>
      </p:sp>
    </p:spTree>
    <p:extLst>
      <p:ext uri="{BB962C8B-B14F-4D97-AF65-F5344CB8AC3E}">
        <p14:creationId xmlns:p14="http://schemas.microsoft.com/office/powerpoint/2010/main" val="1861407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37677-8831-A4E0-EE25-6962A089116B}"/>
              </a:ext>
            </a:extLst>
          </p:cNvPr>
          <p:cNvSpPr>
            <a:spLocks noGrp="1"/>
          </p:cNvSpPr>
          <p:nvPr>
            <p:ph type="title"/>
          </p:nvPr>
        </p:nvSpPr>
        <p:spPr/>
        <p:txBody>
          <a:bodyPr/>
          <a:lstStyle/>
          <a:p>
            <a:r>
              <a:rPr lang="en-CA" dirty="0"/>
              <a:t>Para </a:t>
            </a:r>
            <a:r>
              <a:rPr lang="en-CA" dirty="0" err="1"/>
              <a:t>crear</a:t>
            </a:r>
            <a:r>
              <a:rPr lang="en-CA" dirty="0"/>
              <a:t> </a:t>
            </a:r>
            <a:r>
              <a:rPr lang="en-CA" dirty="0" err="1"/>
              <a:t>el</a:t>
            </a:r>
            <a:r>
              <a:rPr lang="en-CA" dirty="0"/>
              <a:t> </a:t>
            </a:r>
            <a:r>
              <a:rPr lang="en-CA" dirty="0" err="1"/>
              <a:t>repositorio</a:t>
            </a:r>
            <a:r>
              <a:rPr lang="en-CA" dirty="0"/>
              <a:t> </a:t>
            </a:r>
            <a:r>
              <a:rPr lang="en-CA" dirty="0" err="1"/>
              <a:t>en</a:t>
            </a:r>
            <a:r>
              <a:rPr lang="en-CA" dirty="0"/>
              <a:t> </a:t>
            </a:r>
            <a:r>
              <a:rPr lang="en-CA" dirty="0" err="1"/>
              <a:t>el</a:t>
            </a:r>
            <a:r>
              <a:rPr lang="en-CA" dirty="0"/>
              <a:t> que </a:t>
            </a:r>
            <a:r>
              <a:rPr lang="en-CA" dirty="0" err="1"/>
              <a:t>vamos</a:t>
            </a:r>
            <a:r>
              <a:rPr lang="en-CA" dirty="0"/>
              <a:t> a </a:t>
            </a:r>
            <a:r>
              <a:rPr lang="en-CA" dirty="0" err="1"/>
              <a:t>trabajar</a:t>
            </a:r>
            <a:r>
              <a:rPr lang="en-CA" dirty="0"/>
              <a:t> (git </a:t>
            </a:r>
            <a:r>
              <a:rPr lang="en-CA" dirty="0" err="1"/>
              <a:t>init</a:t>
            </a:r>
            <a:r>
              <a:rPr lang="en-CA" dirty="0"/>
              <a:t>)</a:t>
            </a:r>
            <a:endParaRPr lang="es-ES" dirty="0"/>
          </a:p>
        </p:txBody>
      </p:sp>
      <p:sp>
        <p:nvSpPr>
          <p:cNvPr id="7" name="Marcador de contenido 6">
            <a:extLst>
              <a:ext uri="{FF2B5EF4-FFF2-40B4-BE49-F238E27FC236}">
                <a16:creationId xmlns:a16="http://schemas.microsoft.com/office/drawing/2014/main" id="{EF20E2D2-5D48-4A6F-87F8-119D3E5090FD}"/>
              </a:ext>
            </a:extLst>
          </p:cNvPr>
          <p:cNvSpPr>
            <a:spLocks noGrp="1"/>
          </p:cNvSpPr>
          <p:nvPr>
            <p:ph idx="1"/>
          </p:nvPr>
        </p:nvSpPr>
        <p:spPr/>
        <p:txBody>
          <a:bodyPr/>
          <a:lstStyle/>
          <a:p>
            <a:endParaRPr lang="es-ES"/>
          </a:p>
        </p:txBody>
      </p:sp>
      <p:pic>
        <p:nvPicPr>
          <p:cNvPr id="9" name="Imagen 8">
            <a:extLst>
              <a:ext uri="{FF2B5EF4-FFF2-40B4-BE49-F238E27FC236}">
                <a16:creationId xmlns:a16="http://schemas.microsoft.com/office/drawing/2014/main" id="{A0B789A0-184C-56B5-4FDA-7C4D51532110}"/>
              </a:ext>
            </a:extLst>
          </p:cNvPr>
          <p:cNvPicPr>
            <a:picLocks noChangeAspect="1"/>
          </p:cNvPicPr>
          <p:nvPr/>
        </p:nvPicPr>
        <p:blipFill>
          <a:blip r:embed="rId3"/>
          <a:stretch>
            <a:fillRect/>
          </a:stretch>
        </p:blipFill>
        <p:spPr>
          <a:xfrm>
            <a:off x="838200" y="1825625"/>
            <a:ext cx="10648950" cy="4769485"/>
          </a:xfrm>
          <a:prstGeom prst="rect">
            <a:avLst/>
          </a:prstGeom>
        </p:spPr>
      </p:pic>
      <p:sp>
        <p:nvSpPr>
          <p:cNvPr id="10" name="Rectángulo 9">
            <a:extLst>
              <a:ext uri="{FF2B5EF4-FFF2-40B4-BE49-F238E27FC236}">
                <a16:creationId xmlns:a16="http://schemas.microsoft.com/office/drawing/2014/main" id="{68C8AC96-5CCB-8FCA-F719-AD773429C792}"/>
              </a:ext>
            </a:extLst>
          </p:cNvPr>
          <p:cNvSpPr/>
          <p:nvPr/>
        </p:nvSpPr>
        <p:spPr>
          <a:xfrm>
            <a:off x="7242810" y="3840480"/>
            <a:ext cx="3680460" cy="1497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600" dirty="0" err="1">
                <a:solidFill>
                  <a:schemeClr val="tx1"/>
                </a:solidFill>
              </a:rPr>
              <a:t>Cuando</a:t>
            </a:r>
            <a:r>
              <a:rPr lang="en-CA" sz="1600" dirty="0">
                <a:solidFill>
                  <a:schemeClr val="tx1"/>
                </a:solidFill>
              </a:rPr>
              <a:t> </a:t>
            </a:r>
            <a:r>
              <a:rPr lang="en-CA" sz="1600" dirty="0" err="1">
                <a:solidFill>
                  <a:schemeClr val="tx1"/>
                </a:solidFill>
              </a:rPr>
              <a:t>creamos</a:t>
            </a:r>
            <a:r>
              <a:rPr lang="en-CA" sz="1600" dirty="0">
                <a:solidFill>
                  <a:schemeClr val="tx1"/>
                </a:solidFill>
              </a:rPr>
              <a:t> </a:t>
            </a:r>
            <a:r>
              <a:rPr lang="en-CA" sz="1600" dirty="0" err="1">
                <a:solidFill>
                  <a:schemeClr val="tx1"/>
                </a:solidFill>
              </a:rPr>
              <a:t>el</a:t>
            </a:r>
            <a:r>
              <a:rPr lang="en-CA" sz="1600" dirty="0">
                <a:solidFill>
                  <a:schemeClr val="tx1"/>
                </a:solidFill>
              </a:rPr>
              <a:t> </a:t>
            </a:r>
            <a:r>
              <a:rPr lang="en-CA" sz="1600" dirty="0" err="1">
                <a:solidFill>
                  <a:schemeClr val="tx1"/>
                </a:solidFill>
              </a:rPr>
              <a:t>repositorio</a:t>
            </a:r>
            <a:r>
              <a:rPr lang="en-CA" sz="1600" dirty="0">
                <a:solidFill>
                  <a:schemeClr val="tx1"/>
                </a:solidFill>
              </a:rPr>
              <a:t> </a:t>
            </a:r>
            <a:r>
              <a:rPr lang="en-CA" sz="1600" dirty="0" err="1">
                <a:solidFill>
                  <a:schemeClr val="tx1"/>
                </a:solidFill>
              </a:rPr>
              <a:t>aparece</a:t>
            </a:r>
            <a:r>
              <a:rPr lang="en-CA" sz="1600" dirty="0">
                <a:solidFill>
                  <a:schemeClr val="tx1"/>
                </a:solidFill>
              </a:rPr>
              <a:t> un </a:t>
            </a:r>
            <a:r>
              <a:rPr lang="en-CA" sz="1600" dirty="0" err="1">
                <a:solidFill>
                  <a:schemeClr val="tx1"/>
                </a:solidFill>
              </a:rPr>
              <a:t>carpeta</a:t>
            </a:r>
            <a:r>
              <a:rPr lang="en-CA" sz="1600" dirty="0">
                <a:solidFill>
                  <a:schemeClr val="tx1"/>
                </a:solidFill>
              </a:rPr>
              <a:t> .git </a:t>
            </a:r>
            <a:r>
              <a:rPr lang="en-CA" sz="1600" dirty="0" err="1">
                <a:solidFill>
                  <a:schemeClr val="tx1"/>
                </a:solidFill>
              </a:rPr>
              <a:t>dentro</a:t>
            </a:r>
            <a:r>
              <a:rPr lang="en-CA" sz="1600" dirty="0">
                <a:solidFill>
                  <a:schemeClr val="tx1"/>
                </a:solidFill>
              </a:rPr>
              <a:t> de la </a:t>
            </a:r>
            <a:r>
              <a:rPr lang="en-CA" sz="1600" dirty="0" err="1">
                <a:solidFill>
                  <a:schemeClr val="tx1"/>
                </a:solidFill>
              </a:rPr>
              <a:t>cual</a:t>
            </a:r>
            <a:r>
              <a:rPr lang="en-CA" sz="1600" dirty="0">
                <a:solidFill>
                  <a:schemeClr val="tx1"/>
                </a:solidFill>
              </a:rPr>
              <a:t> se </a:t>
            </a:r>
            <a:r>
              <a:rPr lang="en-CA" sz="1600" dirty="0" err="1">
                <a:solidFill>
                  <a:schemeClr val="tx1"/>
                </a:solidFill>
              </a:rPr>
              <a:t>encuentran</a:t>
            </a:r>
            <a:r>
              <a:rPr lang="en-CA" sz="1600" dirty="0">
                <a:solidFill>
                  <a:schemeClr val="tx1"/>
                </a:solidFill>
              </a:rPr>
              <a:t> </a:t>
            </a:r>
            <a:r>
              <a:rPr lang="en-CA" sz="1600" dirty="0" err="1">
                <a:solidFill>
                  <a:schemeClr val="tx1"/>
                </a:solidFill>
              </a:rPr>
              <a:t>todas</a:t>
            </a:r>
            <a:r>
              <a:rPr lang="en-CA" sz="1600" dirty="0">
                <a:solidFill>
                  <a:schemeClr val="tx1"/>
                </a:solidFill>
              </a:rPr>
              <a:t> las </a:t>
            </a:r>
            <a:r>
              <a:rPr lang="en-CA" sz="1600" dirty="0" err="1">
                <a:solidFill>
                  <a:schemeClr val="tx1"/>
                </a:solidFill>
              </a:rPr>
              <a:t>configuraciones</a:t>
            </a:r>
            <a:r>
              <a:rPr lang="en-CA" sz="1600" dirty="0">
                <a:solidFill>
                  <a:schemeClr val="tx1"/>
                </a:solidFill>
              </a:rPr>
              <a:t> del </a:t>
            </a:r>
            <a:r>
              <a:rPr lang="en-CA" sz="1600" dirty="0" err="1">
                <a:solidFill>
                  <a:schemeClr val="tx1"/>
                </a:solidFill>
              </a:rPr>
              <a:t>repositorio</a:t>
            </a:r>
            <a:r>
              <a:rPr lang="en-CA" sz="1600" dirty="0">
                <a:solidFill>
                  <a:schemeClr val="tx1"/>
                </a:solidFill>
              </a:rPr>
              <a:t>. Si </a:t>
            </a:r>
            <a:r>
              <a:rPr lang="en-CA" sz="1600" dirty="0" err="1">
                <a:solidFill>
                  <a:schemeClr val="tx1"/>
                </a:solidFill>
              </a:rPr>
              <a:t>queremos</a:t>
            </a:r>
            <a:r>
              <a:rPr lang="en-CA" sz="1600" dirty="0">
                <a:solidFill>
                  <a:schemeClr val="tx1"/>
                </a:solidFill>
              </a:rPr>
              <a:t> </a:t>
            </a:r>
            <a:r>
              <a:rPr lang="en-CA" sz="1600" dirty="0" err="1">
                <a:solidFill>
                  <a:schemeClr val="tx1"/>
                </a:solidFill>
              </a:rPr>
              <a:t>eliminar</a:t>
            </a:r>
            <a:r>
              <a:rPr lang="en-CA" sz="1600" dirty="0">
                <a:solidFill>
                  <a:schemeClr val="tx1"/>
                </a:solidFill>
              </a:rPr>
              <a:t> </a:t>
            </a:r>
            <a:r>
              <a:rPr lang="en-CA" sz="1600" dirty="0" err="1">
                <a:solidFill>
                  <a:schemeClr val="tx1"/>
                </a:solidFill>
              </a:rPr>
              <a:t>el</a:t>
            </a:r>
            <a:r>
              <a:rPr lang="en-CA" sz="1600" dirty="0">
                <a:solidFill>
                  <a:schemeClr val="tx1"/>
                </a:solidFill>
              </a:rPr>
              <a:t> </a:t>
            </a:r>
            <a:r>
              <a:rPr lang="en-CA" sz="1600" dirty="0" err="1">
                <a:solidFill>
                  <a:schemeClr val="tx1"/>
                </a:solidFill>
              </a:rPr>
              <a:t>respositorio</a:t>
            </a:r>
            <a:r>
              <a:rPr lang="en-CA" sz="1600" dirty="0">
                <a:solidFill>
                  <a:schemeClr val="tx1"/>
                </a:solidFill>
              </a:rPr>
              <a:t> </a:t>
            </a:r>
            <a:r>
              <a:rPr lang="en-CA" sz="1600" dirty="0" err="1">
                <a:solidFill>
                  <a:schemeClr val="tx1"/>
                </a:solidFill>
              </a:rPr>
              <a:t>simplemente</a:t>
            </a:r>
            <a:r>
              <a:rPr lang="en-CA" sz="1600" dirty="0">
                <a:solidFill>
                  <a:schemeClr val="tx1"/>
                </a:solidFill>
              </a:rPr>
              <a:t> </a:t>
            </a:r>
            <a:r>
              <a:rPr lang="en-CA" sz="1600" dirty="0" err="1">
                <a:solidFill>
                  <a:schemeClr val="tx1"/>
                </a:solidFill>
              </a:rPr>
              <a:t>eliminamos</a:t>
            </a:r>
            <a:r>
              <a:rPr lang="en-CA" sz="1600" dirty="0">
                <a:solidFill>
                  <a:schemeClr val="tx1"/>
                </a:solidFill>
              </a:rPr>
              <a:t> </a:t>
            </a:r>
            <a:r>
              <a:rPr lang="en-CA" sz="1600" dirty="0" err="1">
                <a:solidFill>
                  <a:schemeClr val="tx1"/>
                </a:solidFill>
              </a:rPr>
              <a:t>esa</a:t>
            </a:r>
            <a:r>
              <a:rPr lang="en-CA" sz="1600" dirty="0">
                <a:solidFill>
                  <a:schemeClr val="tx1"/>
                </a:solidFill>
              </a:rPr>
              <a:t> </a:t>
            </a:r>
            <a:r>
              <a:rPr lang="en-CA" sz="1600" dirty="0" err="1">
                <a:solidFill>
                  <a:schemeClr val="tx1"/>
                </a:solidFill>
              </a:rPr>
              <a:t>carpeta</a:t>
            </a:r>
            <a:r>
              <a:rPr lang="en-CA" sz="1600" dirty="0">
                <a:solidFill>
                  <a:schemeClr val="tx1"/>
                </a:solidFill>
              </a:rPr>
              <a:t>.</a:t>
            </a:r>
            <a:endParaRPr lang="es-ES" sz="1600" dirty="0">
              <a:solidFill>
                <a:schemeClr val="tx1"/>
              </a:solidFill>
            </a:endParaRPr>
          </a:p>
        </p:txBody>
      </p:sp>
      <p:sp>
        <p:nvSpPr>
          <p:cNvPr id="11" name="Elipse 10">
            <a:extLst>
              <a:ext uri="{FF2B5EF4-FFF2-40B4-BE49-F238E27FC236}">
                <a16:creationId xmlns:a16="http://schemas.microsoft.com/office/drawing/2014/main" id="{C28CF4D6-89C2-30EB-1B69-B484A28AFC97}"/>
              </a:ext>
            </a:extLst>
          </p:cNvPr>
          <p:cNvSpPr/>
          <p:nvPr/>
        </p:nvSpPr>
        <p:spPr>
          <a:xfrm>
            <a:off x="4149090" y="4080510"/>
            <a:ext cx="628650" cy="1600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número de diapositiva 2">
            <a:extLst>
              <a:ext uri="{FF2B5EF4-FFF2-40B4-BE49-F238E27FC236}">
                <a16:creationId xmlns:a16="http://schemas.microsoft.com/office/drawing/2014/main" id="{C29D15E7-CD40-7652-C1EB-F7961932B101}"/>
              </a:ext>
            </a:extLst>
          </p:cNvPr>
          <p:cNvSpPr>
            <a:spLocks noGrp="1"/>
          </p:cNvSpPr>
          <p:nvPr>
            <p:ph type="sldNum" sz="quarter" idx="12"/>
          </p:nvPr>
        </p:nvSpPr>
        <p:spPr/>
        <p:txBody>
          <a:bodyPr/>
          <a:lstStyle/>
          <a:p>
            <a:fld id="{17A2F33E-5344-4F77-A5AA-3009173103DD}" type="slidenum">
              <a:rPr lang="es-ES" smtClean="0"/>
              <a:t>27</a:t>
            </a:fld>
            <a:endParaRPr lang="es-ES"/>
          </a:p>
        </p:txBody>
      </p:sp>
    </p:spTree>
    <p:extLst>
      <p:ext uri="{BB962C8B-B14F-4D97-AF65-F5344CB8AC3E}">
        <p14:creationId xmlns:p14="http://schemas.microsoft.com/office/powerpoint/2010/main" val="1948482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53F8A-98CE-7E2C-18DD-EA11B1598EE1}"/>
              </a:ext>
            </a:extLst>
          </p:cNvPr>
          <p:cNvSpPr>
            <a:spLocks noGrp="1"/>
          </p:cNvSpPr>
          <p:nvPr>
            <p:ph type="title"/>
          </p:nvPr>
        </p:nvSpPr>
        <p:spPr/>
        <p:txBody>
          <a:bodyPr/>
          <a:lstStyle/>
          <a:p>
            <a:r>
              <a:rPr lang="en-CA" dirty="0" err="1"/>
              <a:t>Principales</a:t>
            </a:r>
            <a:r>
              <a:rPr lang="en-CA" dirty="0"/>
              <a:t> </a:t>
            </a:r>
            <a:r>
              <a:rPr lang="en-CA" dirty="0" err="1"/>
              <a:t>comandos</a:t>
            </a:r>
            <a:endParaRPr lang="es-ES" dirty="0"/>
          </a:p>
        </p:txBody>
      </p:sp>
      <p:sp>
        <p:nvSpPr>
          <p:cNvPr id="3" name="Marcador de contenido 2">
            <a:extLst>
              <a:ext uri="{FF2B5EF4-FFF2-40B4-BE49-F238E27FC236}">
                <a16:creationId xmlns:a16="http://schemas.microsoft.com/office/drawing/2014/main" id="{9B93FF7F-F44C-547C-3922-4A09D7CB3173}"/>
              </a:ext>
            </a:extLst>
          </p:cNvPr>
          <p:cNvSpPr>
            <a:spLocks noGrp="1"/>
          </p:cNvSpPr>
          <p:nvPr>
            <p:ph idx="1"/>
          </p:nvPr>
        </p:nvSpPr>
        <p:spPr>
          <a:xfrm>
            <a:off x="838200" y="1438507"/>
            <a:ext cx="10515600" cy="4738456"/>
          </a:xfrm>
        </p:spPr>
        <p:txBody>
          <a:bodyPr/>
          <a:lstStyle/>
          <a:p>
            <a:pPr marL="0" indent="0">
              <a:buNone/>
            </a:pPr>
            <a:r>
              <a:rPr lang="es-ES" dirty="0"/>
              <a:t>Cuando trabajamos con repositorios lo primero que debemos de hacer es ver el estado de los ficheros que se encuentran en el repositorio.</a:t>
            </a:r>
          </a:p>
        </p:txBody>
      </p:sp>
      <p:pic>
        <p:nvPicPr>
          <p:cNvPr id="7" name="Imagen 6">
            <a:extLst>
              <a:ext uri="{FF2B5EF4-FFF2-40B4-BE49-F238E27FC236}">
                <a16:creationId xmlns:a16="http://schemas.microsoft.com/office/drawing/2014/main" id="{5B6C9E14-D991-8881-7048-17971C7837B1}"/>
              </a:ext>
            </a:extLst>
          </p:cNvPr>
          <p:cNvPicPr>
            <a:picLocks noChangeAspect="1"/>
          </p:cNvPicPr>
          <p:nvPr/>
        </p:nvPicPr>
        <p:blipFill>
          <a:blip r:embed="rId3"/>
          <a:stretch>
            <a:fillRect/>
          </a:stretch>
        </p:blipFill>
        <p:spPr>
          <a:xfrm>
            <a:off x="948666" y="2574653"/>
            <a:ext cx="5608251" cy="3090167"/>
          </a:xfrm>
          <a:prstGeom prst="rect">
            <a:avLst/>
          </a:prstGeom>
        </p:spPr>
      </p:pic>
      <p:sp>
        <p:nvSpPr>
          <p:cNvPr id="4" name="Marcador de número de diapositiva 3">
            <a:extLst>
              <a:ext uri="{FF2B5EF4-FFF2-40B4-BE49-F238E27FC236}">
                <a16:creationId xmlns:a16="http://schemas.microsoft.com/office/drawing/2014/main" id="{A40E924E-0AAF-81F5-B5C8-F25DE9258956}"/>
              </a:ext>
            </a:extLst>
          </p:cNvPr>
          <p:cNvSpPr>
            <a:spLocks noGrp="1"/>
          </p:cNvSpPr>
          <p:nvPr>
            <p:ph type="sldNum" sz="quarter" idx="12"/>
          </p:nvPr>
        </p:nvSpPr>
        <p:spPr/>
        <p:txBody>
          <a:bodyPr/>
          <a:lstStyle/>
          <a:p>
            <a:fld id="{17A2F33E-5344-4F77-A5AA-3009173103DD}" type="slidenum">
              <a:rPr lang="es-ES" smtClean="0"/>
              <a:t>28</a:t>
            </a:fld>
            <a:endParaRPr lang="es-ES"/>
          </a:p>
        </p:txBody>
      </p:sp>
      <p:sp>
        <p:nvSpPr>
          <p:cNvPr id="5" name="CuadroTexto 4">
            <a:extLst>
              <a:ext uri="{FF2B5EF4-FFF2-40B4-BE49-F238E27FC236}">
                <a16:creationId xmlns:a16="http://schemas.microsoft.com/office/drawing/2014/main" id="{85EFADAA-B361-412F-A78A-323BD400ECFC}"/>
              </a:ext>
            </a:extLst>
          </p:cNvPr>
          <p:cNvSpPr txBox="1"/>
          <p:nvPr/>
        </p:nvSpPr>
        <p:spPr>
          <a:xfrm>
            <a:off x="7026442" y="2823411"/>
            <a:ext cx="4589825" cy="3231654"/>
          </a:xfrm>
          <a:prstGeom prst="rect">
            <a:avLst/>
          </a:prstGeom>
          <a:noFill/>
        </p:spPr>
        <p:txBody>
          <a:bodyPr wrap="square" rtlCol="0">
            <a:spAutoFit/>
          </a:bodyPr>
          <a:lstStyle/>
          <a:p>
            <a:r>
              <a:rPr lang="en-CA" sz="2800" b="1" dirty="0"/>
              <a:t>git status</a:t>
            </a:r>
            <a:r>
              <a:rPr lang="en-CA" sz="2800" dirty="0"/>
              <a:t>: </a:t>
            </a:r>
            <a:r>
              <a:rPr lang="en-CA" sz="2800" dirty="0" err="1"/>
              <a:t>aparecen</a:t>
            </a:r>
            <a:r>
              <a:rPr lang="en-CA" sz="2800" dirty="0"/>
              <a:t> </a:t>
            </a:r>
            <a:r>
              <a:rPr lang="en-CA" sz="2800" dirty="0" err="1"/>
              <a:t>en</a:t>
            </a:r>
            <a:r>
              <a:rPr lang="en-CA" sz="2800" dirty="0"/>
              <a:t> </a:t>
            </a:r>
            <a:r>
              <a:rPr lang="en-CA" sz="2800" dirty="0" err="1"/>
              <a:t>rojo</a:t>
            </a:r>
            <a:r>
              <a:rPr lang="en-CA" sz="2800" dirty="0"/>
              <a:t>  </a:t>
            </a:r>
            <a:r>
              <a:rPr lang="en-CA" sz="2800" dirty="0" err="1"/>
              <a:t>todas</a:t>
            </a:r>
            <a:r>
              <a:rPr lang="en-CA" sz="2800" dirty="0"/>
              <a:t> las </a:t>
            </a:r>
            <a:r>
              <a:rPr lang="en-CA" sz="2800" dirty="0" err="1"/>
              <a:t>carpetas</a:t>
            </a:r>
            <a:r>
              <a:rPr lang="en-CA" sz="2800" dirty="0"/>
              <a:t> y </a:t>
            </a:r>
            <a:r>
              <a:rPr lang="en-CA" sz="2800" dirty="0" err="1"/>
              <a:t>archivos</a:t>
            </a:r>
            <a:r>
              <a:rPr lang="en-CA" sz="2800" dirty="0"/>
              <a:t> que git </a:t>
            </a:r>
            <a:r>
              <a:rPr lang="en-CA" sz="2800" dirty="0" err="1"/>
              <a:t>sabe</a:t>
            </a:r>
            <a:r>
              <a:rPr lang="en-CA" sz="2800" dirty="0"/>
              <a:t> que </a:t>
            </a:r>
            <a:r>
              <a:rPr lang="en-CA" sz="2800" dirty="0" err="1"/>
              <a:t>existen</a:t>
            </a:r>
            <a:r>
              <a:rPr lang="en-CA" sz="2800" dirty="0"/>
              <a:t> </a:t>
            </a:r>
            <a:r>
              <a:rPr lang="en-CA" sz="2800" dirty="0" err="1"/>
              <a:t>en</a:t>
            </a:r>
            <a:r>
              <a:rPr lang="en-CA" sz="2800" dirty="0"/>
              <a:t> </a:t>
            </a:r>
            <a:r>
              <a:rPr lang="en-CA" sz="2800" dirty="0" err="1"/>
              <a:t>esa</a:t>
            </a:r>
            <a:r>
              <a:rPr lang="en-CA" sz="2800" dirty="0"/>
              <a:t> </a:t>
            </a:r>
            <a:r>
              <a:rPr lang="en-CA" sz="2800" dirty="0" err="1"/>
              <a:t>carpeta</a:t>
            </a:r>
            <a:r>
              <a:rPr lang="en-CA" sz="2800" dirty="0"/>
              <a:t> </a:t>
            </a:r>
            <a:r>
              <a:rPr lang="en-CA" sz="2800" dirty="0" err="1"/>
              <a:t>pero</a:t>
            </a:r>
            <a:r>
              <a:rPr lang="en-CA" sz="2800" dirty="0"/>
              <a:t> no </a:t>
            </a:r>
            <a:r>
              <a:rPr lang="en-CA" sz="2800" dirty="0" err="1"/>
              <a:t>han</a:t>
            </a:r>
            <a:r>
              <a:rPr lang="en-CA" sz="2800" dirty="0"/>
              <a:t> </a:t>
            </a:r>
            <a:r>
              <a:rPr lang="en-CA" sz="2800" dirty="0" err="1"/>
              <a:t>sido</a:t>
            </a:r>
            <a:r>
              <a:rPr lang="en-CA" sz="2800" dirty="0"/>
              <a:t> </a:t>
            </a:r>
            <a:r>
              <a:rPr lang="en-CA" sz="2800" dirty="0" err="1"/>
              <a:t>registradas</a:t>
            </a:r>
            <a:r>
              <a:rPr lang="en-CA" sz="2800" dirty="0"/>
              <a:t> </a:t>
            </a:r>
            <a:r>
              <a:rPr lang="en-CA" sz="2800" dirty="0" err="1"/>
              <a:t>en</a:t>
            </a:r>
            <a:r>
              <a:rPr lang="en-CA" sz="2800" dirty="0"/>
              <a:t> git o que </a:t>
            </a:r>
            <a:r>
              <a:rPr lang="en-CA" sz="2800" dirty="0" err="1"/>
              <a:t>han</a:t>
            </a:r>
            <a:r>
              <a:rPr lang="en-CA" sz="2800" dirty="0"/>
              <a:t> </a:t>
            </a:r>
            <a:r>
              <a:rPr lang="en-CA" sz="2800" dirty="0" err="1"/>
              <a:t>sufrido</a:t>
            </a:r>
            <a:r>
              <a:rPr lang="en-CA" sz="2800" dirty="0"/>
              <a:t> </a:t>
            </a:r>
            <a:r>
              <a:rPr lang="en-CA" sz="2800" dirty="0" err="1"/>
              <a:t>cambios</a:t>
            </a:r>
            <a:r>
              <a:rPr lang="en-CA" sz="2800" dirty="0"/>
              <a:t>.</a:t>
            </a:r>
          </a:p>
          <a:p>
            <a:endParaRPr lang="en-CA" dirty="0"/>
          </a:p>
          <a:p>
            <a:endParaRPr lang="es-ES" dirty="0"/>
          </a:p>
        </p:txBody>
      </p:sp>
    </p:spTree>
    <p:extLst>
      <p:ext uri="{BB962C8B-B14F-4D97-AF65-F5344CB8AC3E}">
        <p14:creationId xmlns:p14="http://schemas.microsoft.com/office/powerpoint/2010/main" val="2990167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7152AAB-766F-B016-454B-DB932AB087F8}"/>
              </a:ext>
            </a:extLst>
          </p:cNvPr>
          <p:cNvSpPr>
            <a:spLocks noGrp="1"/>
          </p:cNvSpPr>
          <p:nvPr>
            <p:ph idx="1"/>
          </p:nvPr>
        </p:nvSpPr>
        <p:spPr>
          <a:xfrm>
            <a:off x="838200" y="535259"/>
            <a:ext cx="10515600" cy="5641704"/>
          </a:xfrm>
        </p:spPr>
        <p:txBody>
          <a:bodyPr/>
          <a:lstStyle/>
          <a:p>
            <a:r>
              <a:rPr lang="en-CA" b="1" dirty="0"/>
              <a:t>git add </a:t>
            </a:r>
            <a:r>
              <a:rPr lang="en-CA" dirty="0"/>
              <a:t>. :</a:t>
            </a:r>
            <a:r>
              <a:rPr lang="en-CA" sz="2400" dirty="0"/>
              <a:t>le dice al </a:t>
            </a:r>
            <a:r>
              <a:rPr lang="en-CA" sz="2400" dirty="0" err="1"/>
              <a:t>repositorio</a:t>
            </a:r>
            <a:r>
              <a:rPr lang="en-CA" sz="2400" dirty="0"/>
              <a:t> que </a:t>
            </a:r>
            <a:r>
              <a:rPr lang="en-CA" sz="2400" dirty="0" err="1"/>
              <a:t>quiero</a:t>
            </a:r>
            <a:r>
              <a:rPr lang="en-CA" sz="2400" dirty="0"/>
              <a:t> </a:t>
            </a:r>
            <a:r>
              <a:rPr lang="en-CA" sz="2400" dirty="0" err="1"/>
              <a:t>agregar</a:t>
            </a:r>
            <a:r>
              <a:rPr lang="en-CA" sz="2400" dirty="0"/>
              <a:t> </a:t>
            </a:r>
            <a:r>
              <a:rPr lang="en-CA" sz="2400" dirty="0" err="1"/>
              <a:t>todos</a:t>
            </a:r>
            <a:r>
              <a:rPr lang="en-CA" sz="2400" dirty="0"/>
              <a:t> </a:t>
            </a:r>
            <a:r>
              <a:rPr lang="en-CA" sz="2400" dirty="0" err="1"/>
              <a:t>estos</a:t>
            </a:r>
            <a:r>
              <a:rPr lang="en-CA" sz="2400" dirty="0"/>
              <a:t> </a:t>
            </a:r>
            <a:r>
              <a:rPr lang="en-CA" sz="2400" dirty="0" err="1"/>
              <a:t>archivos</a:t>
            </a:r>
            <a:r>
              <a:rPr lang="en-CA" sz="2400" dirty="0"/>
              <a:t> para que  git </a:t>
            </a:r>
            <a:r>
              <a:rPr lang="en-CA" sz="2400" dirty="0" err="1"/>
              <a:t>esté</a:t>
            </a:r>
            <a:r>
              <a:rPr lang="en-CA" sz="2400" dirty="0"/>
              <a:t> </a:t>
            </a:r>
            <a:r>
              <a:rPr lang="en-CA" sz="2400" dirty="0" err="1"/>
              <a:t>pendiente</a:t>
            </a:r>
            <a:r>
              <a:rPr lang="en-CA" sz="2400" dirty="0"/>
              <a:t> de </a:t>
            </a:r>
            <a:r>
              <a:rPr lang="en-CA" sz="2400" dirty="0" err="1"/>
              <a:t>los</a:t>
            </a:r>
            <a:r>
              <a:rPr lang="en-CA" sz="2400" dirty="0"/>
              <a:t> </a:t>
            </a:r>
            <a:r>
              <a:rPr lang="en-CA" sz="2400" dirty="0" err="1"/>
              <a:t>cambios</a:t>
            </a:r>
            <a:r>
              <a:rPr lang="en-CA" sz="2400" dirty="0"/>
              <a:t>. Si </a:t>
            </a:r>
            <a:r>
              <a:rPr lang="en-CA" sz="2400" dirty="0" err="1"/>
              <a:t>queremos</a:t>
            </a:r>
            <a:r>
              <a:rPr lang="en-CA" sz="2400" dirty="0"/>
              <a:t> </a:t>
            </a:r>
            <a:r>
              <a:rPr lang="en-CA" sz="2400" dirty="0" err="1"/>
              <a:t>añadir</a:t>
            </a:r>
            <a:r>
              <a:rPr lang="en-CA" sz="2400" dirty="0"/>
              <a:t> </a:t>
            </a:r>
            <a:r>
              <a:rPr lang="en-CA" sz="2400" dirty="0" err="1"/>
              <a:t>por</a:t>
            </a:r>
            <a:r>
              <a:rPr lang="en-CA" sz="2400" dirty="0"/>
              <a:t> </a:t>
            </a:r>
            <a:r>
              <a:rPr lang="en-CA" sz="2400" dirty="0" err="1"/>
              <a:t>ejemplo</a:t>
            </a:r>
            <a:r>
              <a:rPr lang="en-CA" sz="2400" dirty="0"/>
              <a:t> solo </a:t>
            </a:r>
            <a:r>
              <a:rPr lang="en-CA" sz="2400" dirty="0" err="1"/>
              <a:t>el</a:t>
            </a:r>
            <a:r>
              <a:rPr lang="en-CA" sz="2400" dirty="0"/>
              <a:t> </a:t>
            </a:r>
            <a:r>
              <a:rPr lang="en-CA" sz="2400" dirty="0" err="1"/>
              <a:t>fichero</a:t>
            </a:r>
            <a:r>
              <a:rPr lang="en-CA" sz="2400" dirty="0"/>
              <a:t> index.html </a:t>
            </a:r>
            <a:r>
              <a:rPr lang="en-CA" sz="2400" dirty="0" err="1"/>
              <a:t>sería</a:t>
            </a:r>
            <a:r>
              <a:rPr lang="en-CA" sz="2400" dirty="0"/>
              <a:t> </a:t>
            </a:r>
            <a:r>
              <a:rPr lang="en-CA" sz="2400" b="1" dirty="0"/>
              <a:t>git add index.html</a:t>
            </a:r>
            <a:r>
              <a:rPr lang="en-CA" sz="2400" dirty="0"/>
              <a:t>.</a:t>
            </a:r>
          </a:p>
          <a:p>
            <a:r>
              <a:rPr lang="en-CA" sz="2400" dirty="0"/>
              <a:t>Si </a:t>
            </a:r>
            <a:r>
              <a:rPr lang="en-CA" sz="2400" dirty="0" err="1"/>
              <a:t>hacemos</a:t>
            </a:r>
            <a:r>
              <a:rPr lang="en-CA" sz="2400" dirty="0"/>
              <a:t> un git status </a:t>
            </a:r>
          </a:p>
          <a:p>
            <a:pPr marL="0" indent="0">
              <a:buNone/>
            </a:pPr>
            <a:r>
              <a:rPr lang="en-CA" sz="2400" dirty="0"/>
              <a:t> </a:t>
            </a:r>
            <a:endParaRPr lang="es-ES" sz="2400" dirty="0"/>
          </a:p>
        </p:txBody>
      </p:sp>
      <p:pic>
        <p:nvPicPr>
          <p:cNvPr id="5" name="Imagen 4">
            <a:extLst>
              <a:ext uri="{FF2B5EF4-FFF2-40B4-BE49-F238E27FC236}">
                <a16:creationId xmlns:a16="http://schemas.microsoft.com/office/drawing/2014/main" id="{D4A5569B-05E7-523D-0E69-331E47256BD7}"/>
              </a:ext>
            </a:extLst>
          </p:cNvPr>
          <p:cNvPicPr>
            <a:picLocks noChangeAspect="1"/>
          </p:cNvPicPr>
          <p:nvPr/>
        </p:nvPicPr>
        <p:blipFill>
          <a:blip r:embed="rId3"/>
          <a:stretch>
            <a:fillRect/>
          </a:stretch>
        </p:blipFill>
        <p:spPr>
          <a:xfrm>
            <a:off x="1020103" y="2196227"/>
            <a:ext cx="5915954" cy="3638550"/>
          </a:xfrm>
          <a:prstGeom prst="rect">
            <a:avLst/>
          </a:prstGeom>
        </p:spPr>
      </p:pic>
      <p:sp>
        <p:nvSpPr>
          <p:cNvPr id="6" name="CuadroTexto 5">
            <a:extLst>
              <a:ext uri="{FF2B5EF4-FFF2-40B4-BE49-F238E27FC236}">
                <a16:creationId xmlns:a16="http://schemas.microsoft.com/office/drawing/2014/main" id="{78F3854D-3C7D-3D93-C0D4-ADCF38ED1B24}"/>
              </a:ext>
            </a:extLst>
          </p:cNvPr>
          <p:cNvSpPr txBox="1"/>
          <p:nvPr/>
        </p:nvSpPr>
        <p:spPr>
          <a:xfrm>
            <a:off x="7222230" y="3199894"/>
            <a:ext cx="3786303" cy="1631216"/>
          </a:xfrm>
          <a:prstGeom prst="rect">
            <a:avLst/>
          </a:prstGeom>
          <a:noFill/>
        </p:spPr>
        <p:txBody>
          <a:bodyPr wrap="square" rtlCol="0">
            <a:spAutoFit/>
          </a:bodyPr>
          <a:lstStyle/>
          <a:p>
            <a:pPr algn="just"/>
            <a:r>
              <a:rPr lang="es-ES" sz="2000" dirty="0"/>
              <a:t>Esto quiere decir que </a:t>
            </a:r>
            <a:r>
              <a:rPr lang="es-ES" sz="2000" dirty="0" err="1"/>
              <a:t>git</a:t>
            </a:r>
            <a:r>
              <a:rPr lang="es-ES" sz="2000" dirty="0"/>
              <a:t> ya sabe que todos estos </a:t>
            </a:r>
          </a:p>
          <a:p>
            <a:pPr algn="just"/>
            <a:r>
              <a:rPr lang="es-ES" sz="2000" dirty="0"/>
              <a:t>registros van a formar parte del proyecto y puede registrar sus cambios.</a:t>
            </a:r>
          </a:p>
        </p:txBody>
      </p:sp>
      <p:sp>
        <p:nvSpPr>
          <p:cNvPr id="2" name="CuadroTexto 1">
            <a:extLst>
              <a:ext uri="{FF2B5EF4-FFF2-40B4-BE49-F238E27FC236}">
                <a16:creationId xmlns:a16="http://schemas.microsoft.com/office/drawing/2014/main" id="{B282A961-4577-0757-51DF-8E363D74E774}"/>
              </a:ext>
            </a:extLst>
          </p:cNvPr>
          <p:cNvSpPr txBox="1"/>
          <p:nvPr/>
        </p:nvSpPr>
        <p:spPr>
          <a:xfrm>
            <a:off x="1020103" y="6138075"/>
            <a:ext cx="10347157" cy="369332"/>
          </a:xfrm>
          <a:prstGeom prst="rect">
            <a:avLst/>
          </a:prstGeom>
          <a:noFill/>
        </p:spPr>
        <p:txBody>
          <a:bodyPr wrap="square" rtlCol="0">
            <a:spAutoFit/>
          </a:bodyPr>
          <a:lstStyle/>
          <a:p>
            <a:endParaRPr lang="es-ES" b="1" dirty="0"/>
          </a:p>
        </p:txBody>
      </p:sp>
      <p:sp>
        <p:nvSpPr>
          <p:cNvPr id="4" name="Marcador de número de diapositiva 3">
            <a:extLst>
              <a:ext uri="{FF2B5EF4-FFF2-40B4-BE49-F238E27FC236}">
                <a16:creationId xmlns:a16="http://schemas.microsoft.com/office/drawing/2014/main" id="{10BBFC7D-E278-1117-15B0-A73CF28124B4}"/>
              </a:ext>
            </a:extLst>
          </p:cNvPr>
          <p:cNvSpPr>
            <a:spLocks noGrp="1"/>
          </p:cNvSpPr>
          <p:nvPr>
            <p:ph type="sldNum" sz="quarter" idx="12"/>
          </p:nvPr>
        </p:nvSpPr>
        <p:spPr/>
        <p:txBody>
          <a:bodyPr/>
          <a:lstStyle/>
          <a:p>
            <a:fld id="{17A2F33E-5344-4F77-A5AA-3009173103DD}" type="slidenum">
              <a:rPr lang="es-ES" smtClean="0"/>
              <a:t>29</a:t>
            </a:fld>
            <a:endParaRPr lang="es-ES"/>
          </a:p>
        </p:txBody>
      </p:sp>
    </p:spTree>
    <p:extLst>
      <p:ext uri="{BB962C8B-B14F-4D97-AF65-F5344CB8AC3E}">
        <p14:creationId xmlns:p14="http://schemas.microsoft.com/office/powerpoint/2010/main" val="3699205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5647E-516D-7CB5-A949-A1F34AA1AFF4}"/>
              </a:ext>
            </a:extLst>
          </p:cNvPr>
          <p:cNvSpPr>
            <a:spLocks noGrp="1"/>
          </p:cNvSpPr>
          <p:nvPr>
            <p:ph type="title"/>
          </p:nvPr>
        </p:nvSpPr>
        <p:spPr/>
        <p:txBody>
          <a:bodyPr/>
          <a:lstStyle/>
          <a:p>
            <a:r>
              <a:rPr lang="es-ES" dirty="0"/>
              <a:t>¿Qué es una aplicación web?</a:t>
            </a:r>
            <a:br>
              <a:rPr lang="es-ES" b="1" dirty="0"/>
            </a:br>
            <a:endParaRPr lang="es-ES" dirty="0"/>
          </a:p>
        </p:txBody>
      </p:sp>
      <p:sp>
        <p:nvSpPr>
          <p:cNvPr id="3" name="Marcador de contenido 2">
            <a:extLst>
              <a:ext uri="{FF2B5EF4-FFF2-40B4-BE49-F238E27FC236}">
                <a16:creationId xmlns:a16="http://schemas.microsoft.com/office/drawing/2014/main" id="{2FCB61F5-D0B5-C197-AE7F-D58836265083}"/>
              </a:ext>
            </a:extLst>
          </p:cNvPr>
          <p:cNvSpPr>
            <a:spLocks noGrp="1"/>
          </p:cNvSpPr>
          <p:nvPr>
            <p:ph idx="1"/>
          </p:nvPr>
        </p:nvSpPr>
        <p:spPr>
          <a:xfrm>
            <a:off x="838200" y="1825625"/>
            <a:ext cx="5829886" cy="4350092"/>
          </a:xfrm>
        </p:spPr>
        <p:txBody>
          <a:bodyPr/>
          <a:lstStyle/>
          <a:p>
            <a:pPr marL="0" indent="0" algn="just">
              <a:buNone/>
            </a:pPr>
            <a:r>
              <a:rPr lang="es-ES" dirty="0"/>
              <a:t>Una aplicación web es un software cliente-servidor que permite realizar funciones determinadas en Internet, como enviar mensajes, realizar compras, editar imágenes, jugar videojuegos, hacer pagos, entre otras acciones. Se ejecuta en un navegador web.</a:t>
            </a:r>
          </a:p>
          <a:p>
            <a:pPr marL="0" indent="0" algn="just">
              <a:buNone/>
            </a:pPr>
            <a:endParaRPr lang="es-ES" dirty="0"/>
          </a:p>
        </p:txBody>
      </p:sp>
      <p:pic>
        <p:nvPicPr>
          <p:cNvPr id="5" name="Imagen 4">
            <a:extLst>
              <a:ext uri="{FF2B5EF4-FFF2-40B4-BE49-F238E27FC236}">
                <a16:creationId xmlns:a16="http://schemas.microsoft.com/office/drawing/2014/main" id="{C64D46B6-1DE7-D4B6-5C64-722E188DCCF4}"/>
              </a:ext>
            </a:extLst>
          </p:cNvPr>
          <p:cNvPicPr>
            <a:picLocks noChangeAspect="1"/>
          </p:cNvPicPr>
          <p:nvPr/>
        </p:nvPicPr>
        <p:blipFill>
          <a:blip r:embed="rId2"/>
          <a:stretch>
            <a:fillRect/>
          </a:stretch>
        </p:blipFill>
        <p:spPr>
          <a:xfrm>
            <a:off x="6850965" y="1825625"/>
            <a:ext cx="5107891" cy="4029075"/>
          </a:xfrm>
          <a:prstGeom prst="rect">
            <a:avLst/>
          </a:prstGeom>
        </p:spPr>
      </p:pic>
      <p:sp>
        <p:nvSpPr>
          <p:cNvPr id="4" name="Marcador de número de diapositiva 3">
            <a:extLst>
              <a:ext uri="{FF2B5EF4-FFF2-40B4-BE49-F238E27FC236}">
                <a16:creationId xmlns:a16="http://schemas.microsoft.com/office/drawing/2014/main" id="{BE18FD66-B47D-A216-8999-31713EE30B53}"/>
              </a:ext>
            </a:extLst>
          </p:cNvPr>
          <p:cNvSpPr>
            <a:spLocks noGrp="1"/>
          </p:cNvSpPr>
          <p:nvPr>
            <p:ph type="sldNum" sz="quarter" idx="12"/>
          </p:nvPr>
        </p:nvSpPr>
        <p:spPr/>
        <p:txBody>
          <a:bodyPr/>
          <a:lstStyle/>
          <a:p>
            <a:fld id="{17A2F33E-5344-4F77-A5AA-3009173103DD}" type="slidenum">
              <a:rPr lang="es-ES" smtClean="0"/>
              <a:t>3</a:t>
            </a:fld>
            <a:endParaRPr lang="es-ES"/>
          </a:p>
        </p:txBody>
      </p:sp>
    </p:spTree>
    <p:extLst>
      <p:ext uri="{BB962C8B-B14F-4D97-AF65-F5344CB8AC3E}">
        <p14:creationId xmlns:p14="http://schemas.microsoft.com/office/powerpoint/2010/main" val="1172389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7FB28-0F9C-0360-1540-701BD4568171}"/>
              </a:ext>
            </a:extLst>
          </p:cNvPr>
          <p:cNvSpPr>
            <a:spLocks noGrp="1"/>
          </p:cNvSpPr>
          <p:nvPr>
            <p:ph type="title"/>
          </p:nvPr>
        </p:nvSpPr>
        <p:spPr/>
        <p:txBody>
          <a:bodyPr/>
          <a:lstStyle/>
          <a:p>
            <a:r>
              <a:rPr lang="es-ES" dirty="0"/>
              <a:t>Otras formas de añadir archivos</a:t>
            </a:r>
          </a:p>
        </p:txBody>
      </p:sp>
      <p:sp>
        <p:nvSpPr>
          <p:cNvPr id="3" name="Marcador de contenido 2">
            <a:extLst>
              <a:ext uri="{FF2B5EF4-FFF2-40B4-BE49-F238E27FC236}">
                <a16:creationId xmlns:a16="http://schemas.microsoft.com/office/drawing/2014/main" id="{86DD89D4-D146-D7F0-5DBE-064A7D6146D2}"/>
              </a:ext>
            </a:extLst>
          </p:cNvPr>
          <p:cNvSpPr>
            <a:spLocks noGrp="1"/>
          </p:cNvSpPr>
          <p:nvPr>
            <p:ph idx="1"/>
          </p:nvPr>
        </p:nvSpPr>
        <p:spPr>
          <a:xfrm>
            <a:off x="838200" y="1440614"/>
            <a:ext cx="10515600" cy="4351338"/>
          </a:xfrm>
        </p:spPr>
        <p:txBody>
          <a:bodyPr>
            <a:normAutofit/>
          </a:bodyPr>
          <a:lstStyle/>
          <a:p>
            <a:pPr marL="0" indent="0">
              <a:buNone/>
            </a:pPr>
            <a:r>
              <a:rPr lang="es-ES" b="1" dirty="0" err="1"/>
              <a:t>git</a:t>
            </a:r>
            <a:r>
              <a:rPr lang="es-ES" b="1" dirty="0"/>
              <a:t> </a:t>
            </a:r>
            <a:r>
              <a:rPr lang="es-ES" b="1" dirty="0" err="1"/>
              <a:t>add</a:t>
            </a:r>
            <a:r>
              <a:rPr lang="es-ES" b="1" dirty="0"/>
              <a:t> </a:t>
            </a:r>
            <a:r>
              <a:rPr lang="en-CA" b="1" dirty="0"/>
              <a:t>*.</a:t>
            </a:r>
            <a:r>
              <a:rPr lang="en-CA" b="1" dirty="0" err="1"/>
              <a:t>png</a:t>
            </a:r>
            <a:r>
              <a:rPr lang="en-CA" b="1" dirty="0"/>
              <a:t>          </a:t>
            </a:r>
            <a:r>
              <a:rPr lang="en-CA" dirty="0" err="1"/>
              <a:t>agrega</a:t>
            </a:r>
            <a:r>
              <a:rPr lang="es-ES" dirty="0"/>
              <a:t> todos los archivos con la extensión png</a:t>
            </a:r>
          </a:p>
          <a:p>
            <a:pPr marL="0" indent="0">
              <a:buNone/>
            </a:pPr>
            <a:r>
              <a:rPr lang="es-ES" b="1" dirty="0" err="1"/>
              <a:t>git</a:t>
            </a:r>
            <a:r>
              <a:rPr lang="es-ES" b="1" dirty="0"/>
              <a:t> </a:t>
            </a:r>
            <a:r>
              <a:rPr lang="es-ES" b="1" dirty="0" err="1"/>
              <a:t>add</a:t>
            </a:r>
            <a:r>
              <a:rPr lang="es-ES" b="1" dirty="0"/>
              <a:t> </a:t>
            </a:r>
            <a:r>
              <a:rPr lang="es-ES" b="1" dirty="0" err="1"/>
              <a:t>css</a:t>
            </a:r>
            <a:r>
              <a:rPr lang="en-CA" b="1" dirty="0"/>
              <a:t>/             </a:t>
            </a:r>
            <a:r>
              <a:rPr lang="en-CA" dirty="0" err="1"/>
              <a:t>agrega</a:t>
            </a:r>
            <a:r>
              <a:rPr lang="en-CA" dirty="0"/>
              <a:t> </a:t>
            </a:r>
            <a:r>
              <a:rPr lang="en-CA" dirty="0" err="1"/>
              <a:t>todos</a:t>
            </a:r>
            <a:r>
              <a:rPr lang="en-CA" dirty="0"/>
              <a:t> </a:t>
            </a:r>
            <a:r>
              <a:rPr lang="en-CA" dirty="0" err="1"/>
              <a:t>los</a:t>
            </a:r>
            <a:r>
              <a:rPr lang="en-CA" dirty="0"/>
              <a:t> </a:t>
            </a:r>
            <a:r>
              <a:rPr lang="en-CA" dirty="0" err="1"/>
              <a:t>archivos</a:t>
            </a:r>
            <a:r>
              <a:rPr lang="en-CA" dirty="0"/>
              <a:t> que se </a:t>
            </a:r>
            <a:r>
              <a:rPr lang="en-CA" dirty="0" err="1"/>
              <a:t>encuentran</a:t>
            </a:r>
            <a:r>
              <a:rPr lang="en-CA" dirty="0"/>
              <a:t> </a:t>
            </a:r>
            <a:r>
              <a:rPr lang="en-CA" dirty="0" err="1"/>
              <a:t>en</a:t>
            </a:r>
            <a:r>
              <a:rPr lang="en-CA" dirty="0"/>
              <a:t> la                       </a:t>
            </a:r>
            <a:r>
              <a:rPr lang="en-CA" dirty="0" err="1"/>
              <a:t>carpeta</a:t>
            </a:r>
            <a:endParaRPr lang="en-CA" dirty="0"/>
          </a:p>
          <a:p>
            <a:pPr marL="0" indent="0">
              <a:buNone/>
            </a:pPr>
            <a:r>
              <a:rPr lang="en-CA" b="1" dirty="0"/>
              <a:t>git reset *.xml        </a:t>
            </a:r>
            <a:r>
              <a:rPr lang="en-CA" dirty="0" err="1"/>
              <a:t>excluye</a:t>
            </a:r>
            <a:r>
              <a:rPr lang="en-CA" dirty="0"/>
              <a:t> de la </a:t>
            </a:r>
            <a:r>
              <a:rPr lang="en-CA" dirty="0" err="1"/>
              <a:t>lista</a:t>
            </a:r>
            <a:r>
              <a:rPr lang="en-CA" dirty="0"/>
              <a:t> de </a:t>
            </a:r>
            <a:r>
              <a:rPr lang="en-CA" dirty="0" err="1"/>
              <a:t>ficheros</a:t>
            </a:r>
            <a:r>
              <a:rPr lang="en-CA" dirty="0"/>
              <a:t> </a:t>
            </a:r>
            <a:r>
              <a:rPr lang="en-CA" dirty="0" err="1"/>
              <a:t>añadidos</a:t>
            </a:r>
            <a:r>
              <a:rPr lang="en-CA" dirty="0"/>
              <a:t> los que </a:t>
            </a:r>
            <a:r>
              <a:rPr lang="en-CA" dirty="0" err="1"/>
              <a:t>tengan</a:t>
            </a:r>
            <a:r>
              <a:rPr lang="en-CA" dirty="0"/>
              <a:t> </a:t>
            </a:r>
            <a:r>
              <a:rPr lang="en-CA" dirty="0" err="1"/>
              <a:t>extensi</a:t>
            </a:r>
            <a:r>
              <a:rPr lang="es-ES" dirty="0" err="1"/>
              <a:t>ó</a:t>
            </a:r>
            <a:r>
              <a:rPr lang="en-CA" dirty="0"/>
              <a:t>n xml. </a:t>
            </a:r>
          </a:p>
          <a:p>
            <a:pPr marL="0" indent="0">
              <a:buNone/>
            </a:pPr>
            <a:r>
              <a:rPr lang="en-CA" b="1" dirty="0"/>
              <a:t>git add “*.txt”         </a:t>
            </a:r>
            <a:r>
              <a:rPr lang="en-CA" dirty="0" err="1"/>
              <a:t>agrega</a:t>
            </a:r>
            <a:r>
              <a:rPr lang="en-CA" dirty="0"/>
              <a:t> </a:t>
            </a:r>
            <a:r>
              <a:rPr lang="en-CA" dirty="0" err="1"/>
              <a:t>todos</a:t>
            </a:r>
            <a:r>
              <a:rPr lang="en-CA" dirty="0"/>
              <a:t> los txt de </a:t>
            </a:r>
            <a:r>
              <a:rPr lang="en-CA" dirty="0" err="1"/>
              <a:t>todo</a:t>
            </a:r>
            <a:r>
              <a:rPr lang="en-CA" dirty="0"/>
              <a:t> el Proyecto</a:t>
            </a:r>
          </a:p>
          <a:p>
            <a:pPr marL="0" indent="0">
              <a:buNone/>
            </a:pPr>
            <a:r>
              <a:rPr lang="en-CA" b="1" dirty="0"/>
              <a:t>git add *.txt             </a:t>
            </a:r>
            <a:r>
              <a:rPr lang="en-CA" dirty="0" err="1"/>
              <a:t>agrega</a:t>
            </a:r>
            <a:r>
              <a:rPr lang="en-CA" dirty="0"/>
              <a:t> </a:t>
            </a:r>
            <a:r>
              <a:rPr lang="en-CA" dirty="0" err="1"/>
              <a:t>todos</a:t>
            </a:r>
            <a:r>
              <a:rPr lang="en-CA" dirty="0"/>
              <a:t> </a:t>
            </a:r>
            <a:r>
              <a:rPr lang="en-CA" dirty="0" err="1"/>
              <a:t>los</a:t>
            </a:r>
            <a:r>
              <a:rPr lang="en-CA" dirty="0"/>
              <a:t> txt </a:t>
            </a:r>
            <a:r>
              <a:rPr lang="en-CA" dirty="0" err="1"/>
              <a:t>en</a:t>
            </a:r>
            <a:r>
              <a:rPr lang="en-CA" dirty="0"/>
              <a:t> </a:t>
            </a:r>
            <a:r>
              <a:rPr lang="en-CA" dirty="0" err="1"/>
              <a:t>el</a:t>
            </a:r>
            <a:r>
              <a:rPr lang="en-CA" dirty="0"/>
              <a:t> Directorio actual.</a:t>
            </a:r>
          </a:p>
          <a:p>
            <a:pPr marL="0" indent="0">
              <a:buNone/>
            </a:pPr>
            <a:r>
              <a:rPr lang="en-CA" b="1" dirty="0"/>
              <a:t>git add --all               </a:t>
            </a:r>
            <a:r>
              <a:rPr lang="en-CA" dirty="0" err="1"/>
              <a:t>agrega</a:t>
            </a:r>
            <a:r>
              <a:rPr lang="en-CA" dirty="0"/>
              <a:t> </a:t>
            </a:r>
            <a:r>
              <a:rPr lang="en-CA" dirty="0" err="1"/>
              <a:t>todos</a:t>
            </a:r>
            <a:r>
              <a:rPr lang="en-CA" dirty="0"/>
              <a:t> </a:t>
            </a:r>
            <a:r>
              <a:rPr lang="en-CA" dirty="0" err="1"/>
              <a:t>los</a:t>
            </a:r>
            <a:r>
              <a:rPr lang="en-CA" dirty="0"/>
              <a:t> </a:t>
            </a:r>
            <a:r>
              <a:rPr lang="en-CA" dirty="0" err="1"/>
              <a:t>archivos</a:t>
            </a:r>
            <a:r>
              <a:rPr lang="en-CA" dirty="0"/>
              <a:t> que se </a:t>
            </a:r>
            <a:r>
              <a:rPr lang="en-CA" dirty="0" err="1"/>
              <a:t>hayan</a:t>
            </a:r>
            <a:r>
              <a:rPr lang="en-CA" dirty="0"/>
              <a:t> </a:t>
            </a:r>
            <a:r>
              <a:rPr lang="en-CA" dirty="0" err="1"/>
              <a:t>modificado</a:t>
            </a:r>
            <a:endParaRPr lang="en-CA" dirty="0"/>
          </a:p>
          <a:p>
            <a:pPr marL="0" indent="0">
              <a:buNone/>
            </a:pPr>
            <a:r>
              <a:rPr lang="en-CA" b="1" dirty="0"/>
              <a:t>git add &lt;</a:t>
            </a:r>
            <a:r>
              <a:rPr lang="en-CA" b="1" dirty="0" err="1"/>
              <a:t>lista</a:t>
            </a:r>
            <a:r>
              <a:rPr lang="en-CA" b="1" dirty="0"/>
              <a:t> de </a:t>
            </a:r>
            <a:r>
              <a:rPr lang="en-CA" b="1" dirty="0" err="1"/>
              <a:t>archivos</a:t>
            </a:r>
            <a:r>
              <a:rPr lang="en-CA" b="1" dirty="0"/>
              <a:t>&gt; </a:t>
            </a:r>
            <a:r>
              <a:rPr lang="en-CA" dirty="0" err="1"/>
              <a:t>agrega</a:t>
            </a:r>
            <a:r>
              <a:rPr lang="en-CA" dirty="0"/>
              <a:t> </a:t>
            </a:r>
            <a:r>
              <a:rPr lang="en-CA" dirty="0" err="1"/>
              <a:t>los</a:t>
            </a:r>
            <a:r>
              <a:rPr lang="en-CA" dirty="0"/>
              <a:t> </a:t>
            </a:r>
            <a:r>
              <a:rPr lang="en-CA" dirty="0" err="1"/>
              <a:t>archivos</a:t>
            </a:r>
            <a:r>
              <a:rPr lang="en-CA" dirty="0"/>
              <a:t> que </a:t>
            </a:r>
            <a:r>
              <a:rPr lang="en-CA" dirty="0" err="1"/>
              <a:t>listemos</a:t>
            </a: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E1061E99-E247-8941-F0FF-5C8F9B1F8668}"/>
              </a:ext>
            </a:extLst>
          </p:cNvPr>
          <p:cNvSpPr>
            <a:spLocks noGrp="1"/>
          </p:cNvSpPr>
          <p:nvPr>
            <p:ph type="sldNum" sz="quarter" idx="12"/>
          </p:nvPr>
        </p:nvSpPr>
        <p:spPr/>
        <p:txBody>
          <a:bodyPr/>
          <a:lstStyle/>
          <a:p>
            <a:fld id="{17A2F33E-5344-4F77-A5AA-3009173103DD}" type="slidenum">
              <a:rPr lang="es-ES" smtClean="0"/>
              <a:t>30</a:t>
            </a:fld>
            <a:endParaRPr lang="es-ES"/>
          </a:p>
        </p:txBody>
      </p:sp>
    </p:spTree>
    <p:extLst>
      <p:ext uri="{BB962C8B-B14F-4D97-AF65-F5344CB8AC3E}">
        <p14:creationId xmlns:p14="http://schemas.microsoft.com/office/powerpoint/2010/main" val="974073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2AB89BB-E9D6-CA91-754D-33958835CC37}"/>
              </a:ext>
            </a:extLst>
          </p:cNvPr>
          <p:cNvSpPr>
            <a:spLocks noGrp="1"/>
          </p:cNvSpPr>
          <p:nvPr>
            <p:ph idx="1"/>
          </p:nvPr>
        </p:nvSpPr>
        <p:spPr>
          <a:xfrm>
            <a:off x="838199" y="613593"/>
            <a:ext cx="11111093" cy="5749033"/>
          </a:xfrm>
        </p:spPr>
        <p:txBody>
          <a:bodyPr/>
          <a:lstStyle/>
          <a:p>
            <a:pPr algn="just"/>
            <a:r>
              <a:rPr lang="es-ES" b="1" dirty="0" err="1"/>
              <a:t>git</a:t>
            </a:r>
            <a:r>
              <a:rPr lang="es-ES" b="1" dirty="0"/>
              <a:t> </a:t>
            </a:r>
            <a:r>
              <a:rPr lang="es-ES" b="1" dirty="0" err="1"/>
              <a:t>commit</a:t>
            </a:r>
            <a:r>
              <a:rPr lang="es-ES" dirty="0"/>
              <a:t>: </a:t>
            </a:r>
            <a:r>
              <a:rPr lang="es-ES" sz="2400" dirty="0"/>
              <a:t>realiza una </a:t>
            </a:r>
            <a:r>
              <a:rPr lang="es-ES" sz="2400" b="1" dirty="0"/>
              <a:t>captura instantánea de los cambios preparados en ese momento del proyecto</a:t>
            </a:r>
            <a:r>
              <a:rPr lang="es-ES" sz="2400" dirty="0"/>
              <a:t>. Las instantáneas confirmadas pueden considerarse como versiones "seguras" de un proyecto: Git no las cambiará nunca a no ser que se lo pidas expresamente.</a:t>
            </a:r>
          </a:p>
          <a:p>
            <a:pPr marL="0" indent="0" algn="just">
              <a:buNone/>
            </a:pPr>
            <a:endParaRPr lang="es-ES" sz="2400" dirty="0"/>
          </a:p>
          <a:p>
            <a:pPr marL="0" indent="0" algn="just">
              <a:buNone/>
            </a:pPr>
            <a:endParaRPr lang="es-ES" sz="2400" dirty="0"/>
          </a:p>
        </p:txBody>
      </p:sp>
      <p:pic>
        <p:nvPicPr>
          <p:cNvPr id="5" name="Imagen 4">
            <a:extLst>
              <a:ext uri="{FF2B5EF4-FFF2-40B4-BE49-F238E27FC236}">
                <a16:creationId xmlns:a16="http://schemas.microsoft.com/office/drawing/2014/main" id="{1F3D018C-A411-1090-F75D-6BADC097AD83}"/>
              </a:ext>
            </a:extLst>
          </p:cNvPr>
          <p:cNvPicPr>
            <a:picLocks noChangeAspect="1"/>
          </p:cNvPicPr>
          <p:nvPr/>
        </p:nvPicPr>
        <p:blipFill>
          <a:blip r:embed="rId3"/>
          <a:stretch>
            <a:fillRect/>
          </a:stretch>
        </p:blipFill>
        <p:spPr>
          <a:xfrm>
            <a:off x="1038920" y="2097359"/>
            <a:ext cx="6555536" cy="4441553"/>
          </a:xfrm>
          <a:prstGeom prst="rect">
            <a:avLst/>
          </a:prstGeom>
        </p:spPr>
      </p:pic>
      <p:sp>
        <p:nvSpPr>
          <p:cNvPr id="7" name="CuadroTexto 6">
            <a:extLst>
              <a:ext uri="{FF2B5EF4-FFF2-40B4-BE49-F238E27FC236}">
                <a16:creationId xmlns:a16="http://schemas.microsoft.com/office/drawing/2014/main" id="{CF6E265E-3F6E-3F27-31C6-F97917AA2DD3}"/>
              </a:ext>
            </a:extLst>
          </p:cNvPr>
          <p:cNvSpPr txBox="1"/>
          <p:nvPr/>
        </p:nvSpPr>
        <p:spPr>
          <a:xfrm>
            <a:off x="7694342" y="3488109"/>
            <a:ext cx="4054229" cy="923330"/>
          </a:xfrm>
          <a:prstGeom prst="rect">
            <a:avLst/>
          </a:prstGeom>
          <a:noFill/>
        </p:spPr>
        <p:txBody>
          <a:bodyPr wrap="square" rtlCol="0">
            <a:spAutoFit/>
          </a:bodyPr>
          <a:lstStyle/>
          <a:p>
            <a:r>
              <a:rPr lang="en-CA" dirty="0"/>
              <a:t>Si </a:t>
            </a:r>
            <a:r>
              <a:rPr lang="en-CA" dirty="0" err="1"/>
              <a:t>hacemos</a:t>
            </a:r>
            <a:r>
              <a:rPr lang="en-CA" dirty="0"/>
              <a:t> un git status luego del commit, </a:t>
            </a:r>
            <a:r>
              <a:rPr lang="en-CA" dirty="0" err="1"/>
              <a:t>vemos</a:t>
            </a:r>
            <a:r>
              <a:rPr lang="en-CA" dirty="0"/>
              <a:t> que no hay </a:t>
            </a:r>
            <a:r>
              <a:rPr lang="en-CA" dirty="0" err="1"/>
              <a:t>ningún</a:t>
            </a:r>
            <a:r>
              <a:rPr lang="en-CA" dirty="0"/>
              <a:t> </a:t>
            </a:r>
            <a:r>
              <a:rPr lang="en-CA" dirty="0" err="1"/>
              <a:t>cambio</a:t>
            </a:r>
            <a:r>
              <a:rPr lang="en-CA" dirty="0"/>
              <a:t> </a:t>
            </a:r>
            <a:r>
              <a:rPr lang="en-CA" dirty="0" err="1"/>
              <a:t>pendiente</a:t>
            </a:r>
            <a:r>
              <a:rPr lang="en-CA" dirty="0"/>
              <a:t>.</a:t>
            </a:r>
            <a:endParaRPr lang="es-ES" dirty="0"/>
          </a:p>
        </p:txBody>
      </p:sp>
      <p:pic>
        <p:nvPicPr>
          <p:cNvPr id="9" name="Imagen 8">
            <a:extLst>
              <a:ext uri="{FF2B5EF4-FFF2-40B4-BE49-F238E27FC236}">
                <a16:creationId xmlns:a16="http://schemas.microsoft.com/office/drawing/2014/main" id="{0A79E821-81A3-353B-A90B-97A9EE1DEB6E}"/>
              </a:ext>
            </a:extLst>
          </p:cNvPr>
          <p:cNvPicPr>
            <a:picLocks noChangeAspect="1"/>
          </p:cNvPicPr>
          <p:nvPr/>
        </p:nvPicPr>
        <p:blipFill>
          <a:blip r:embed="rId4"/>
          <a:stretch>
            <a:fillRect/>
          </a:stretch>
        </p:blipFill>
        <p:spPr>
          <a:xfrm>
            <a:off x="7778561" y="4610102"/>
            <a:ext cx="3986626" cy="1287966"/>
          </a:xfrm>
          <a:prstGeom prst="rect">
            <a:avLst/>
          </a:prstGeom>
        </p:spPr>
      </p:pic>
      <p:sp>
        <p:nvSpPr>
          <p:cNvPr id="2" name="Marcador de número de diapositiva 1">
            <a:extLst>
              <a:ext uri="{FF2B5EF4-FFF2-40B4-BE49-F238E27FC236}">
                <a16:creationId xmlns:a16="http://schemas.microsoft.com/office/drawing/2014/main" id="{1BD0F53A-3718-3DF5-199E-8910C14AAB6E}"/>
              </a:ext>
            </a:extLst>
          </p:cNvPr>
          <p:cNvSpPr>
            <a:spLocks noGrp="1"/>
          </p:cNvSpPr>
          <p:nvPr>
            <p:ph type="sldNum" sz="quarter" idx="12"/>
          </p:nvPr>
        </p:nvSpPr>
        <p:spPr/>
        <p:txBody>
          <a:bodyPr/>
          <a:lstStyle/>
          <a:p>
            <a:fld id="{17A2F33E-5344-4F77-A5AA-3009173103DD}" type="slidenum">
              <a:rPr lang="es-ES" smtClean="0"/>
              <a:t>31</a:t>
            </a:fld>
            <a:endParaRPr lang="es-ES"/>
          </a:p>
        </p:txBody>
      </p:sp>
    </p:spTree>
    <p:extLst>
      <p:ext uri="{BB962C8B-B14F-4D97-AF65-F5344CB8AC3E}">
        <p14:creationId xmlns:p14="http://schemas.microsoft.com/office/powerpoint/2010/main" val="35608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D3834-1EDC-5DE3-DD47-32D56E186FC2}"/>
              </a:ext>
            </a:extLst>
          </p:cNvPr>
          <p:cNvSpPr>
            <a:spLocks noGrp="1"/>
          </p:cNvSpPr>
          <p:nvPr>
            <p:ph type="title"/>
          </p:nvPr>
        </p:nvSpPr>
        <p:spPr/>
        <p:txBody>
          <a:bodyPr/>
          <a:lstStyle/>
          <a:p>
            <a:r>
              <a:rPr lang="es-ES" dirty="0"/>
              <a:t>Resumen</a:t>
            </a:r>
          </a:p>
        </p:txBody>
      </p:sp>
      <p:sp>
        <p:nvSpPr>
          <p:cNvPr id="3" name="Marcador de contenido 2">
            <a:extLst>
              <a:ext uri="{FF2B5EF4-FFF2-40B4-BE49-F238E27FC236}">
                <a16:creationId xmlns:a16="http://schemas.microsoft.com/office/drawing/2014/main" id="{6EEC7C7B-700F-39F1-1A80-B26E588F627A}"/>
              </a:ext>
            </a:extLst>
          </p:cNvPr>
          <p:cNvSpPr>
            <a:spLocks noGrp="1"/>
          </p:cNvSpPr>
          <p:nvPr>
            <p:ph idx="1"/>
          </p:nvPr>
        </p:nvSpPr>
        <p:spPr>
          <a:xfrm>
            <a:off x="838200" y="1825625"/>
            <a:ext cx="5257800" cy="1325563"/>
          </a:xfrm>
        </p:spPr>
        <p:txBody>
          <a:bodyPr/>
          <a:lstStyle/>
          <a:p>
            <a:pPr marL="0" indent="0" algn="just">
              <a:buNone/>
            </a:pPr>
            <a:r>
              <a:rPr lang="en-CA" dirty="0"/>
              <a:t>1. </a:t>
            </a:r>
            <a:r>
              <a:rPr lang="en-CA" dirty="0" err="1"/>
              <a:t>Identificar</a:t>
            </a:r>
            <a:r>
              <a:rPr lang="en-CA" dirty="0"/>
              <a:t> </a:t>
            </a:r>
            <a:r>
              <a:rPr lang="en-CA" dirty="0" err="1"/>
              <a:t>los</a:t>
            </a:r>
            <a:r>
              <a:rPr lang="en-CA" dirty="0"/>
              <a:t> </a:t>
            </a:r>
            <a:r>
              <a:rPr lang="en-CA" dirty="0" err="1"/>
              <a:t>archivos</a:t>
            </a:r>
            <a:r>
              <a:rPr lang="en-CA" dirty="0"/>
              <a:t> que no se </a:t>
            </a:r>
            <a:r>
              <a:rPr lang="en-CA" dirty="0" err="1"/>
              <a:t>han</a:t>
            </a:r>
            <a:r>
              <a:rPr lang="en-CA" dirty="0"/>
              <a:t> </a:t>
            </a:r>
            <a:r>
              <a:rPr lang="en-CA" dirty="0" err="1"/>
              <a:t>registrado</a:t>
            </a:r>
            <a:r>
              <a:rPr lang="en-CA" dirty="0"/>
              <a:t> </a:t>
            </a:r>
            <a:r>
              <a:rPr lang="en-CA" dirty="0" err="1"/>
              <a:t>en</a:t>
            </a:r>
            <a:r>
              <a:rPr lang="en-CA" dirty="0"/>
              <a:t> git o que </a:t>
            </a:r>
            <a:r>
              <a:rPr lang="en-CA" dirty="0" err="1"/>
              <a:t>han</a:t>
            </a:r>
            <a:r>
              <a:rPr lang="en-CA" dirty="0"/>
              <a:t> </a:t>
            </a:r>
            <a:r>
              <a:rPr lang="en-CA" dirty="0" err="1"/>
              <a:t>sido</a:t>
            </a:r>
            <a:r>
              <a:rPr lang="en-CA" dirty="0"/>
              <a:t> </a:t>
            </a:r>
            <a:r>
              <a:rPr lang="en-CA" dirty="0" err="1"/>
              <a:t>modificados</a:t>
            </a:r>
            <a:endParaRPr lang="es-ES" dirty="0"/>
          </a:p>
          <a:p>
            <a:endParaRPr lang="es-ES" dirty="0"/>
          </a:p>
        </p:txBody>
      </p:sp>
      <p:sp>
        <p:nvSpPr>
          <p:cNvPr id="5" name="Rectángulo 4">
            <a:extLst>
              <a:ext uri="{FF2B5EF4-FFF2-40B4-BE49-F238E27FC236}">
                <a16:creationId xmlns:a16="http://schemas.microsoft.com/office/drawing/2014/main" id="{639892A9-B483-C83A-CDCC-CB4268EE8956}"/>
              </a:ext>
            </a:extLst>
          </p:cNvPr>
          <p:cNvSpPr/>
          <p:nvPr/>
        </p:nvSpPr>
        <p:spPr>
          <a:xfrm>
            <a:off x="6801852" y="1825625"/>
            <a:ext cx="1957137" cy="7058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 sz="2800" b="1" dirty="0" err="1"/>
              <a:t>git</a:t>
            </a:r>
            <a:r>
              <a:rPr lang="es-ES" sz="2800" b="1" dirty="0"/>
              <a:t> status</a:t>
            </a:r>
          </a:p>
        </p:txBody>
      </p:sp>
      <p:sp>
        <p:nvSpPr>
          <p:cNvPr id="8" name="CuadroTexto 7">
            <a:extLst>
              <a:ext uri="{FF2B5EF4-FFF2-40B4-BE49-F238E27FC236}">
                <a16:creationId xmlns:a16="http://schemas.microsoft.com/office/drawing/2014/main" id="{636D1175-F79D-7245-F3FE-55556DBBA352}"/>
              </a:ext>
            </a:extLst>
          </p:cNvPr>
          <p:cNvSpPr txBox="1"/>
          <p:nvPr/>
        </p:nvSpPr>
        <p:spPr>
          <a:xfrm>
            <a:off x="705852" y="3446129"/>
            <a:ext cx="6096000" cy="954107"/>
          </a:xfrm>
          <a:prstGeom prst="rect">
            <a:avLst/>
          </a:prstGeom>
          <a:noFill/>
        </p:spPr>
        <p:txBody>
          <a:bodyPr wrap="square">
            <a:spAutoFit/>
          </a:bodyPr>
          <a:lstStyle/>
          <a:p>
            <a:r>
              <a:rPr lang="en-CA" sz="2800" dirty="0"/>
              <a:t>2. </a:t>
            </a:r>
            <a:r>
              <a:rPr lang="en-CA" sz="2800" dirty="0" err="1"/>
              <a:t>Añadir</a:t>
            </a:r>
            <a:r>
              <a:rPr lang="en-CA" sz="2800" dirty="0"/>
              <a:t> </a:t>
            </a:r>
            <a:r>
              <a:rPr lang="en-CA" sz="2800" dirty="0" err="1"/>
              <a:t>los</a:t>
            </a:r>
            <a:r>
              <a:rPr lang="en-CA" sz="2800" dirty="0"/>
              <a:t> </a:t>
            </a:r>
            <a:r>
              <a:rPr lang="en-CA" sz="2800" dirty="0" err="1"/>
              <a:t>archivos</a:t>
            </a:r>
            <a:r>
              <a:rPr lang="en-CA" sz="2800" dirty="0"/>
              <a:t> al </a:t>
            </a:r>
            <a:r>
              <a:rPr lang="en-CA" sz="2800" dirty="0" err="1"/>
              <a:t>repositorio</a:t>
            </a:r>
            <a:r>
              <a:rPr lang="en-CA" sz="2800" dirty="0"/>
              <a:t> para que git </a:t>
            </a:r>
            <a:r>
              <a:rPr lang="en-CA" sz="2800" dirty="0" err="1"/>
              <a:t>esté</a:t>
            </a:r>
            <a:r>
              <a:rPr lang="en-CA" sz="2800" dirty="0"/>
              <a:t> </a:t>
            </a:r>
            <a:r>
              <a:rPr lang="en-CA" sz="2800" dirty="0" err="1"/>
              <a:t>pendiente</a:t>
            </a:r>
            <a:r>
              <a:rPr lang="en-CA" sz="2800" dirty="0"/>
              <a:t> de </a:t>
            </a:r>
            <a:r>
              <a:rPr lang="en-CA" sz="2800" dirty="0" err="1"/>
              <a:t>los</a:t>
            </a:r>
            <a:r>
              <a:rPr lang="en-CA" sz="2800" dirty="0"/>
              <a:t> </a:t>
            </a:r>
            <a:r>
              <a:rPr lang="en-CA" sz="2800" dirty="0" err="1"/>
              <a:t>cambios</a:t>
            </a:r>
            <a:endParaRPr lang="es-ES" sz="2800" dirty="0"/>
          </a:p>
        </p:txBody>
      </p:sp>
      <p:sp>
        <p:nvSpPr>
          <p:cNvPr id="9" name="Rectángulo 8">
            <a:extLst>
              <a:ext uri="{FF2B5EF4-FFF2-40B4-BE49-F238E27FC236}">
                <a16:creationId xmlns:a16="http://schemas.microsoft.com/office/drawing/2014/main" id="{B2C89D79-3FCC-B240-AA63-3CB291C1E447}"/>
              </a:ext>
            </a:extLst>
          </p:cNvPr>
          <p:cNvSpPr/>
          <p:nvPr/>
        </p:nvSpPr>
        <p:spPr>
          <a:xfrm>
            <a:off x="6934200" y="3550257"/>
            <a:ext cx="1957137" cy="7058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 sz="2400" b="1" dirty="0" err="1"/>
              <a:t>git</a:t>
            </a:r>
            <a:r>
              <a:rPr lang="es-ES" sz="2400" b="1" dirty="0"/>
              <a:t> </a:t>
            </a:r>
            <a:r>
              <a:rPr lang="es-ES" sz="2400" b="1" dirty="0" err="1"/>
              <a:t>add</a:t>
            </a:r>
            <a:r>
              <a:rPr lang="es-ES" sz="2400" b="1" dirty="0"/>
              <a:t> .</a:t>
            </a:r>
          </a:p>
        </p:txBody>
      </p:sp>
      <p:sp>
        <p:nvSpPr>
          <p:cNvPr id="11" name="CuadroTexto 10">
            <a:extLst>
              <a:ext uri="{FF2B5EF4-FFF2-40B4-BE49-F238E27FC236}">
                <a16:creationId xmlns:a16="http://schemas.microsoft.com/office/drawing/2014/main" id="{CD95EBCD-B049-7BC3-427A-F9C81A2BCAFB}"/>
              </a:ext>
            </a:extLst>
          </p:cNvPr>
          <p:cNvSpPr txBox="1"/>
          <p:nvPr/>
        </p:nvSpPr>
        <p:spPr>
          <a:xfrm>
            <a:off x="838200" y="4972771"/>
            <a:ext cx="6096000" cy="954107"/>
          </a:xfrm>
          <a:prstGeom prst="rect">
            <a:avLst/>
          </a:prstGeom>
          <a:noFill/>
        </p:spPr>
        <p:txBody>
          <a:bodyPr wrap="square">
            <a:spAutoFit/>
          </a:bodyPr>
          <a:lstStyle/>
          <a:p>
            <a:r>
              <a:rPr lang="es-ES" sz="2800" dirty="0"/>
              <a:t>3. Realizar la captura instantánea de los cambios en ese momento del proyecto.</a:t>
            </a:r>
          </a:p>
        </p:txBody>
      </p:sp>
      <p:sp>
        <p:nvSpPr>
          <p:cNvPr id="12" name="Rectángulo 11">
            <a:extLst>
              <a:ext uri="{FF2B5EF4-FFF2-40B4-BE49-F238E27FC236}">
                <a16:creationId xmlns:a16="http://schemas.microsoft.com/office/drawing/2014/main" id="{3EC76318-F6BD-CC9E-1685-642030790647}"/>
              </a:ext>
            </a:extLst>
          </p:cNvPr>
          <p:cNvSpPr/>
          <p:nvPr/>
        </p:nvSpPr>
        <p:spPr>
          <a:xfrm>
            <a:off x="6934200" y="5096898"/>
            <a:ext cx="1957137" cy="7058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 sz="2800" b="1" dirty="0" err="1"/>
              <a:t>git</a:t>
            </a:r>
            <a:r>
              <a:rPr lang="es-ES" sz="2800" b="1" dirty="0"/>
              <a:t> </a:t>
            </a:r>
            <a:r>
              <a:rPr lang="es-ES" sz="2800" b="1" dirty="0" err="1"/>
              <a:t>commit</a:t>
            </a:r>
            <a:endParaRPr lang="es-ES" sz="2800" b="1" dirty="0"/>
          </a:p>
        </p:txBody>
      </p:sp>
      <p:sp>
        <p:nvSpPr>
          <p:cNvPr id="18" name="Rectángulo 17">
            <a:extLst>
              <a:ext uri="{FF2B5EF4-FFF2-40B4-BE49-F238E27FC236}">
                <a16:creationId xmlns:a16="http://schemas.microsoft.com/office/drawing/2014/main" id="{CDC2850A-A3E1-1199-19C6-9E5875C953F6}"/>
              </a:ext>
            </a:extLst>
          </p:cNvPr>
          <p:cNvSpPr/>
          <p:nvPr/>
        </p:nvSpPr>
        <p:spPr>
          <a:xfrm>
            <a:off x="6801852" y="3151188"/>
            <a:ext cx="4924927" cy="15117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CD36FDF6-4FC3-658A-0754-AB4DC92598B0}"/>
              </a:ext>
            </a:extLst>
          </p:cNvPr>
          <p:cNvSpPr txBox="1"/>
          <p:nvPr/>
        </p:nvSpPr>
        <p:spPr>
          <a:xfrm>
            <a:off x="9616008" y="3818077"/>
            <a:ext cx="1608838" cy="707886"/>
          </a:xfrm>
          <a:prstGeom prst="rect">
            <a:avLst/>
          </a:prstGeom>
          <a:noFill/>
        </p:spPr>
        <p:txBody>
          <a:bodyPr wrap="none" rtlCol="0">
            <a:spAutoFit/>
          </a:bodyPr>
          <a:lstStyle/>
          <a:p>
            <a:r>
              <a:rPr lang="es-ES" sz="4000" dirty="0"/>
              <a:t>STAGE </a:t>
            </a:r>
          </a:p>
        </p:txBody>
      </p:sp>
      <p:sp>
        <p:nvSpPr>
          <p:cNvPr id="20" name="Rectángulo 19">
            <a:extLst>
              <a:ext uri="{FF2B5EF4-FFF2-40B4-BE49-F238E27FC236}">
                <a16:creationId xmlns:a16="http://schemas.microsoft.com/office/drawing/2014/main" id="{A40C8D2A-4C2B-A198-6887-50CF4E941858}"/>
              </a:ext>
            </a:extLst>
          </p:cNvPr>
          <p:cNvSpPr/>
          <p:nvPr/>
        </p:nvSpPr>
        <p:spPr>
          <a:xfrm>
            <a:off x="6801852" y="4796589"/>
            <a:ext cx="4924927" cy="16962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EF966D43-9F69-912F-B485-048F870C719B}"/>
              </a:ext>
            </a:extLst>
          </p:cNvPr>
          <p:cNvSpPr txBox="1"/>
          <p:nvPr/>
        </p:nvSpPr>
        <p:spPr>
          <a:xfrm>
            <a:off x="8891337" y="5665799"/>
            <a:ext cx="2443939" cy="707886"/>
          </a:xfrm>
          <a:prstGeom prst="rect">
            <a:avLst/>
          </a:prstGeom>
          <a:noFill/>
        </p:spPr>
        <p:txBody>
          <a:bodyPr wrap="none" rtlCol="0">
            <a:spAutoFit/>
          </a:bodyPr>
          <a:lstStyle/>
          <a:p>
            <a:r>
              <a:rPr lang="es-ES" sz="4000" dirty="0"/>
              <a:t>SNAPSHOT</a:t>
            </a:r>
          </a:p>
        </p:txBody>
      </p:sp>
      <p:sp>
        <p:nvSpPr>
          <p:cNvPr id="4" name="Marcador de número de diapositiva 3">
            <a:extLst>
              <a:ext uri="{FF2B5EF4-FFF2-40B4-BE49-F238E27FC236}">
                <a16:creationId xmlns:a16="http://schemas.microsoft.com/office/drawing/2014/main" id="{474457CF-5C48-3F36-1EAB-CDF1BC305E58}"/>
              </a:ext>
            </a:extLst>
          </p:cNvPr>
          <p:cNvSpPr>
            <a:spLocks noGrp="1"/>
          </p:cNvSpPr>
          <p:nvPr>
            <p:ph type="sldNum" sz="quarter" idx="12"/>
          </p:nvPr>
        </p:nvSpPr>
        <p:spPr/>
        <p:txBody>
          <a:bodyPr/>
          <a:lstStyle/>
          <a:p>
            <a:fld id="{17A2F33E-5344-4F77-A5AA-3009173103DD}" type="slidenum">
              <a:rPr lang="es-ES" smtClean="0"/>
              <a:t>32</a:t>
            </a:fld>
            <a:endParaRPr lang="es-ES"/>
          </a:p>
        </p:txBody>
      </p:sp>
    </p:spTree>
    <p:extLst>
      <p:ext uri="{BB962C8B-B14F-4D97-AF65-F5344CB8AC3E}">
        <p14:creationId xmlns:p14="http://schemas.microsoft.com/office/powerpoint/2010/main" val="1327572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E8778943-10C1-2B01-0663-4CED0662D1AE}"/>
              </a:ext>
            </a:extLst>
          </p:cNvPr>
          <p:cNvSpPr txBox="1"/>
          <p:nvPr/>
        </p:nvSpPr>
        <p:spPr>
          <a:xfrm>
            <a:off x="844051" y="857250"/>
            <a:ext cx="10708612" cy="3108543"/>
          </a:xfrm>
          <a:prstGeom prst="rect">
            <a:avLst/>
          </a:prstGeom>
          <a:noFill/>
        </p:spPr>
        <p:txBody>
          <a:bodyPr wrap="square" rtlCol="0">
            <a:spAutoFit/>
          </a:bodyPr>
          <a:lstStyle/>
          <a:p>
            <a:pPr marL="457200" indent="-457200" algn="just">
              <a:buFont typeface="Arial" panose="020B0604020202020204" pitchFamily="34" charset="0"/>
              <a:buChar char="•"/>
            </a:pPr>
            <a:r>
              <a:rPr lang="es-ES" sz="2800" b="1" dirty="0" err="1"/>
              <a:t>git</a:t>
            </a:r>
            <a:r>
              <a:rPr lang="es-ES" sz="2800" b="1" dirty="0"/>
              <a:t> </a:t>
            </a:r>
            <a:r>
              <a:rPr lang="es-ES" sz="2800" b="1" dirty="0" err="1"/>
              <a:t>checkout</a:t>
            </a:r>
            <a:r>
              <a:rPr lang="es-ES" sz="2800" b="1" dirty="0"/>
              <a:t> </a:t>
            </a:r>
            <a:r>
              <a:rPr lang="es-ES" sz="2800" dirty="0"/>
              <a:t>-- .</a:t>
            </a:r>
            <a:r>
              <a:rPr lang="en-CA" sz="2800" dirty="0"/>
              <a:t>:</a:t>
            </a:r>
            <a:r>
              <a:rPr lang="en-CA" sz="2400" dirty="0"/>
              <a:t>Este commando </a:t>
            </a:r>
            <a:r>
              <a:rPr lang="es-ES" sz="2400" dirty="0"/>
              <a:t>va a reconstruir nuestro proyecto como estaba en el último </a:t>
            </a:r>
            <a:r>
              <a:rPr lang="es-ES" sz="2400" dirty="0" err="1"/>
              <a:t>commit</a:t>
            </a:r>
            <a:r>
              <a:rPr lang="es-ES" sz="2400" dirty="0"/>
              <a:t>.</a:t>
            </a:r>
            <a:r>
              <a:rPr lang="en-CA" sz="2400" dirty="0"/>
              <a:t>Es </a:t>
            </a:r>
            <a:r>
              <a:rPr lang="en-CA" sz="2400" dirty="0" err="1"/>
              <a:t>muy</a:t>
            </a:r>
            <a:r>
              <a:rPr lang="en-CA" sz="2400" dirty="0"/>
              <a:t> </a:t>
            </a:r>
            <a:r>
              <a:rPr lang="en-CA" sz="2400" dirty="0" err="1"/>
              <a:t>útil</a:t>
            </a:r>
            <a:r>
              <a:rPr lang="en-CA" sz="2400" dirty="0"/>
              <a:t> </a:t>
            </a:r>
            <a:r>
              <a:rPr lang="en-CA" sz="2400" dirty="0" err="1"/>
              <a:t>cuando</a:t>
            </a:r>
            <a:r>
              <a:rPr lang="en-CA" sz="2400" dirty="0"/>
              <a:t> se produce  un error </a:t>
            </a:r>
            <a:r>
              <a:rPr lang="en-CA" sz="2400" dirty="0" err="1"/>
              <a:t>en</a:t>
            </a:r>
            <a:r>
              <a:rPr lang="en-CA" sz="2400" dirty="0"/>
              <a:t> </a:t>
            </a:r>
            <a:r>
              <a:rPr lang="en-CA" sz="2400" dirty="0" err="1"/>
              <a:t>el</a:t>
            </a:r>
            <a:r>
              <a:rPr lang="en-CA" sz="2400" dirty="0"/>
              <a:t> </a:t>
            </a:r>
            <a:r>
              <a:rPr lang="en-CA" sz="2400" dirty="0" err="1"/>
              <a:t>código</a:t>
            </a:r>
            <a:r>
              <a:rPr lang="en-CA" sz="2400" dirty="0"/>
              <a:t> o se borra </a:t>
            </a:r>
            <a:r>
              <a:rPr lang="en-CA" sz="2400" dirty="0" err="1"/>
              <a:t>algún</a:t>
            </a:r>
            <a:r>
              <a:rPr lang="en-CA" sz="2400" dirty="0"/>
              <a:t> </a:t>
            </a:r>
            <a:r>
              <a:rPr lang="en-CA" sz="2400" dirty="0" err="1"/>
              <a:t>fichero</a:t>
            </a:r>
            <a:r>
              <a:rPr lang="en-CA" sz="2400" dirty="0"/>
              <a:t> y </a:t>
            </a:r>
            <a:r>
              <a:rPr lang="en-CA" sz="2400" dirty="0" err="1"/>
              <a:t>queremos</a:t>
            </a:r>
            <a:r>
              <a:rPr lang="en-CA" sz="2400" dirty="0"/>
              <a:t> </a:t>
            </a:r>
            <a:r>
              <a:rPr lang="en-CA" sz="2400" dirty="0" err="1"/>
              <a:t>regresar</a:t>
            </a:r>
            <a:r>
              <a:rPr lang="en-CA" sz="2400" dirty="0"/>
              <a:t> a la </a:t>
            </a:r>
            <a:r>
              <a:rPr lang="en-CA" sz="2400" dirty="0" err="1"/>
              <a:t>versión</a:t>
            </a:r>
            <a:r>
              <a:rPr lang="en-CA" sz="2400" dirty="0"/>
              <a:t> anterior.</a:t>
            </a:r>
          </a:p>
          <a:p>
            <a:pPr algn="just"/>
            <a:endParaRPr lang="en-CA" sz="2400" dirty="0"/>
          </a:p>
          <a:p>
            <a:pPr algn="just"/>
            <a:r>
              <a:rPr lang="en-CA" sz="2400" dirty="0"/>
              <a:t>       Ejemplo: Si </a:t>
            </a:r>
            <a:r>
              <a:rPr lang="en-CA" sz="2400" dirty="0" err="1"/>
              <a:t>eliminamos</a:t>
            </a:r>
            <a:r>
              <a:rPr lang="en-CA" sz="2400" dirty="0"/>
              <a:t> </a:t>
            </a:r>
            <a:r>
              <a:rPr lang="en-CA" sz="2400" dirty="0" err="1"/>
              <a:t>el</a:t>
            </a:r>
            <a:r>
              <a:rPr lang="en-CA" sz="2400" dirty="0"/>
              <a:t> </a:t>
            </a:r>
            <a:r>
              <a:rPr lang="en-CA" sz="2400" dirty="0" err="1"/>
              <a:t>estilo</a:t>
            </a:r>
            <a:r>
              <a:rPr lang="en-CA" sz="2400" dirty="0"/>
              <a:t> de bootstrap y la </a:t>
            </a:r>
            <a:r>
              <a:rPr lang="en-CA" sz="2400" dirty="0" err="1"/>
              <a:t>carpeta</a:t>
            </a:r>
            <a:r>
              <a:rPr lang="en-CA" sz="2400" dirty="0"/>
              <a:t> </a:t>
            </a:r>
            <a:r>
              <a:rPr lang="en-CA" sz="2400" dirty="0" err="1"/>
              <a:t>js</a:t>
            </a:r>
            <a:endParaRPr lang="en-CA" sz="2400" dirty="0"/>
          </a:p>
          <a:p>
            <a:pPr algn="just"/>
            <a:endParaRPr lang="en-CA" sz="2400" dirty="0"/>
          </a:p>
          <a:p>
            <a:pPr algn="just"/>
            <a:endParaRPr lang="en-CA" sz="2400" dirty="0"/>
          </a:p>
          <a:p>
            <a:pPr algn="just"/>
            <a:r>
              <a:rPr lang="en-CA" sz="2400" dirty="0"/>
              <a:t>       </a:t>
            </a:r>
          </a:p>
        </p:txBody>
      </p:sp>
      <p:pic>
        <p:nvPicPr>
          <p:cNvPr id="14" name="Imagen 13">
            <a:extLst>
              <a:ext uri="{FF2B5EF4-FFF2-40B4-BE49-F238E27FC236}">
                <a16:creationId xmlns:a16="http://schemas.microsoft.com/office/drawing/2014/main" id="{05E68496-8830-95E1-C806-763AFF334984}"/>
              </a:ext>
            </a:extLst>
          </p:cNvPr>
          <p:cNvPicPr>
            <a:picLocks noChangeAspect="1"/>
          </p:cNvPicPr>
          <p:nvPr/>
        </p:nvPicPr>
        <p:blipFill>
          <a:blip r:embed="rId3"/>
          <a:stretch>
            <a:fillRect/>
          </a:stretch>
        </p:blipFill>
        <p:spPr>
          <a:xfrm>
            <a:off x="4035135" y="3055654"/>
            <a:ext cx="7099609" cy="3193290"/>
          </a:xfrm>
          <a:prstGeom prst="rect">
            <a:avLst/>
          </a:prstGeom>
          <a:ln>
            <a:solidFill>
              <a:schemeClr val="accent1"/>
            </a:solidFill>
          </a:ln>
        </p:spPr>
      </p:pic>
      <p:sp>
        <p:nvSpPr>
          <p:cNvPr id="2" name="Marcador de número de diapositiva 1">
            <a:extLst>
              <a:ext uri="{FF2B5EF4-FFF2-40B4-BE49-F238E27FC236}">
                <a16:creationId xmlns:a16="http://schemas.microsoft.com/office/drawing/2014/main" id="{AFB3BBBC-DDE1-7C85-5A3B-E3DDA68EB90C}"/>
              </a:ext>
            </a:extLst>
          </p:cNvPr>
          <p:cNvSpPr>
            <a:spLocks noGrp="1"/>
          </p:cNvSpPr>
          <p:nvPr>
            <p:ph type="sldNum" sz="quarter" idx="12"/>
          </p:nvPr>
        </p:nvSpPr>
        <p:spPr/>
        <p:txBody>
          <a:bodyPr/>
          <a:lstStyle/>
          <a:p>
            <a:fld id="{17A2F33E-5344-4F77-A5AA-3009173103DD}" type="slidenum">
              <a:rPr lang="es-ES" smtClean="0"/>
              <a:t>33</a:t>
            </a:fld>
            <a:endParaRPr lang="es-ES"/>
          </a:p>
        </p:txBody>
      </p:sp>
      <p:pic>
        <p:nvPicPr>
          <p:cNvPr id="3" name="Imagen 2">
            <a:extLst>
              <a:ext uri="{FF2B5EF4-FFF2-40B4-BE49-F238E27FC236}">
                <a16:creationId xmlns:a16="http://schemas.microsoft.com/office/drawing/2014/main" id="{7B6EC2F9-073D-4D01-AB16-D68963BD42CF}"/>
              </a:ext>
            </a:extLst>
          </p:cNvPr>
          <p:cNvPicPr>
            <a:picLocks noChangeAspect="1"/>
          </p:cNvPicPr>
          <p:nvPr/>
        </p:nvPicPr>
        <p:blipFill>
          <a:blip r:embed="rId4"/>
          <a:stretch>
            <a:fillRect/>
          </a:stretch>
        </p:blipFill>
        <p:spPr>
          <a:xfrm>
            <a:off x="1340741" y="3055654"/>
            <a:ext cx="2276475" cy="2333625"/>
          </a:xfrm>
          <a:prstGeom prst="rect">
            <a:avLst/>
          </a:prstGeom>
          <a:ln>
            <a:solidFill>
              <a:schemeClr val="accent1"/>
            </a:solidFill>
          </a:ln>
        </p:spPr>
      </p:pic>
    </p:spTree>
    <p:extLst>
      <p:ext uri="{BB962C8B-B14F-4D97-AF65-F5344CB8AC3E}">
        <p14:creationId xmlns:p14="http://schemas.microsoft.com/office/powerpoint/2010/main" val="2426750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004FA6-25A1-0F94-DC27-5D6ABC009C77}"/>
              </a:ext>
            </a:extLst>
          </p:cNvPr>
          <p:cNvSpPr>
            <a:spLocks noGrp="1"/>
          </p:cNvSpPr>
          <p:nvPr>
            <p:ph idx="1"/>
          </p:nvPr>
        </p:nvSpPr>
        <p:spPr>
          <a:xfrm>
            <a:off x="838200" y="708660"/>
            <a:ext cx="10515600" cy="5468303"/>
          </a:xfrm>
        </p:spPr>
        <p:txBody>
          <a:bodyPr/>
          <a:lstStyle/>
          <a:p>
            <a:pPr marL="0" indent="0">
              <a:buNone/>
            </a:pPr>
            <a:r>
              <a:rPr lang="es-ES" sz="2800" dirty="0"/>
              <a:t>Aplicando </a:t>
            </a:r>
            <a:r>
              <a:rPr lang="es-ES" sz="2800" dirty="0" err="1"/>
              <a:t>git</a:t>
            </a:r>
            <a:r>
              <a:rPr lang="es-ES" sz="2800" dirty="0"/>
              <a:t> </a:t>
            </a:r>
            <a:r>
              <a:rPr lang="es-ES" sz="2800" dirty="0" err="1"/>
              <a:t>checkout</a:t>
            </a:r>
            <a:r>
              <a:rPr lang="es-ES" sz="2800" dirty="0"/>
              <a:t> -- .</a:t>
            </a:r>
            <a:endParaRPr lang="es-ES" dirty="0"/>
          </a:p>
        </p:txBody>
      </p:sp>
      <p:pic>
        <p:nvPicPr>
          <p:cNvPr id="4" name="Marcador de contenido 4">
            <a:extLst>
              <a:ext uri="{FF2B5EF4-FFF2-40B4-BE49-F238E27FC236}">
                <a16:creationId xmlns:a16="http://schemas.microsoft.com/office/drawing/2014/main" id="{7FB61E16-98C7-8707-3B53-46F3E8751CC7}"/>
              </a:ext>
            </a:extLst>
          </p:cNvPr>
          <p:cNvPicPr>
            <a:picLocks noChangeAspect="1"/>
          </p:cNvPicPr>
          <p:nvPr/>
        </p:nvPicPr>
        <p:blipFill>
          <a:blip r:embed="rId3"/>
          <a:stretch>
            <a:fillRect/>
          </a:stretch>
        </p:blipFill>
        <p:spPr>
          <a:xfrm>
            <a:off x="982756" y="1513391"/>
            <a:ext cx="7728615" cy="4351338"/>
          </a:xfrm>
          <a:prstGeom prst="rect">
            <a:avLst/>
          </a:prstGeom>
          <a:ln>
            <a:solidFill>
              <a:schemeClr val="accent1"/>
            </a:solidFill>
          </a:ln>
        </p:spPr>
      </p:pic>
      <p:sp>
        <p:nvSpPr>
          <p:cNvPr id="2" name="Marcador de número de diapositiva 1">
            <a:extLst>
              <a:ext uri="{FF2B5EF4-FFF2-40B4-BE49-F238E27FC236}">
                <a16:creationId xmlns:a16="http://schemas.microsoft.com/office/drawing/2014/main" id="{5850714A-5B6D-CEDD-3EA8-80B5B00C923F}"/>
              </a:ext>
            </a:extLst>
          </p:cNvPr>
          <p:cNvSpPr>
            <a:spLocks noGrp="1"/>
          </p:cNvSpPr>
          <p:nvPr>
            <p:ph type="sldNum" sz="quarter" idx="12"/>
          </p:nvPr>
        </p:nvSpPr>
        <p:spPr/>
        <p:txBody>
          <a:bodyPr/>
          <a:lstStyle/>
          <a:p>
            <a:fld id="{17A2F33E-5344-4F77-A5AA-3009173103DD}" type="slidenum">
              <a:rPr lang="es-ES" smtClean="0"/>
              <a:t>34</a:t>
            </a:fld>
            <a:endParaRPr lang="es-ES"/>
          </a:p>
        </p:txBody>
      </p:sp>
    </p:spTree>
    <p:extLst>
      <p:ext uri="{BB962C8B-B14F-4D97-AF65-F5344CB8AC3E}">
        <p14:creationId xmlns:p14="http://schemas.microsoft.com/office/powerpoint/2010/main" val="713909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6061A-6A35-5D5B-574C-8A7453426A40}"/>
              </a:ext>
            </a:extLst>
          </p:cNvPr>
          <p:cNvSpPr>
            <a:spLocks noGrp="1"/>
          </p:cNvSpPr>
          <p:nvPr>
            <p:ph type="title"/>
          </p:nvPr>
        </p:nvSpPr>
        <p:spPr/>
        <p:txBody>
          <a:bodyPr/>
          <a:lstStyle/>
          <a:p>
            <a:r>
              <a:rPr lang="es-ES" dirty="0"/>
              <a:t>Ejercicio</a:t>
            </a:r>
          </a:p>
        </p:txBody>
      </p:sp>
      <p:sp>
        <p:nvSpPr>
          <p:cNvPr id="3" name="Marcador de contenido 2">
            <a:extLst>
              <a:ext uri="{FF2B5EF4-FFF2-40B4-BE49-F238E27FC236}">
                <a16:creationId xmlns:a16="http://schemas.microsoft.com/office/drawing/2014/main" id="{72619B27-EC19-C819-1C2A-458CF5C9B981}"/>
              </a:ext>
            </a:extLst>
          </p:cNvPr>
          <p:cNvSpPr>
            <a:spLocks noGrp="1"/>
          </p:cNvSpPr>
          <p:nvPr>
            <p:ph idx="1"/>
          </p:nvPr>
        </p:nvSpPr>
        <p:spPr/>
        <p:txBody>
          <a:bodyPr/>
          <a:lstStyle/>
          <a:p>
            <a:r>
              <a:rPr lang="es-ES" dirty="0"/>
              <a:t>Cree un archivo README.md en la carpeta del proyecto, inclúyalo en el proyecto y realice una captura instantánea de los cambios.</a:t>
            </a:r>
          </a:p>
          <a:p>
            <a:pPr marL="0" indent="0">
              <a:buNone/>
            </a:pPr>
            <a:r>
              <a:rPr lang="es-ES" dirty="0"/>
              <a:t>   </a:t>
            </a:r>
          </a:p>
          <a:p>
            <a:pPr marL="0" indent="0">
              <a:buNone/>
            </a:pPr>
            <a:r>
              <a:rPr lang="es-ES" dirty="0"/>
              <a:t>Solución:</a:t>
            </a:r>
          </a:p>
          <a:p>
            <a:r>
              <a:rPr lang="es-ES" sz="1800" dirty="0">
                <a:solidFill>
                  <a:prstClr val="black"/>
                </a:solidFill>
                <a:latin typeface="Lucida Console" panose="020B0609040504020204" pitchFamily="49" charset="0"/>
              </a:rPr>
              <a:t> </a:t>
            </a:r>
            <a:r>
              <a:rPr lang="es-ES" dirty="0"/>
              <a:t>  </a:t>
            </a:r>
            <a:r>
              <a:rPr lang="es-ES" sz="1800" dirty="0" err="1">
                <a:solidFill>
                  <a:prstClr val="black"/>
                </a:solidFill>
                <a:latin typeface="Lucida Console" panose="020B0609040504020204" pitchFamily="49" charset="0"/>
              </a:rPr>
              <a:t>git</a:t>
            </a:r>
            <a:r>
              <a:rPr lang="es-ES" sz="1800" dirty="0">
                <a:solidFill>
                  <a:prstClr val="black"/>
                </a:solidFill>
                <a:latin typeface="Lucida Console" panose="020B0609040504020204" pitchFamily="49" charset="0"/>
              </a:rPr>
              <a:t> status </a:t>
            </a:r>
          </a:p>
          <a:p>
            <a:r>
              <a:rPr lang="es-ES" sz="1800" dirty="0">
                <a:solidFill>
                  <a:prstClr val="black"/>
                </a:solidFill>
                <a:latin typeface="Lucida Console" panose="020B0609040504020204" pitchFamily="49" charset="0"/>
              </a:rPr>
              <a:t>  </a:t>
            </a:r>
            <a:r>
              <a:rPr lang="es-ES" sz="1800" dirty="0" err="1">
                <a:solidFill>
                  <a:prstClr val="black"/>
                </a:solidFill>
                <a:latin typeface="Lucida Console" panose="020B0609040504020204" pitchFamily="49" charset="0"/>
              </a:rPr>
              <a:t>git</a:t>
            </a:r>
            <a:r>
              <a:rPr lang="es-ES" sz="1800" dirty="0">
                <a:solidFill>
                  <a:prstClr val="black"/>
                </a:solidFill>
                <a:latin typeface="Lucida Console" panose="020B0609040504020204" pitchFamily="49" charset="0"/>
              </a:rPr>
              <a:t> </a:t>
            </a:r>
            <a:r>
              <a:rPr lang="es-ES" sz="1800" dirty="0" err="1">
                <a:solidFill>
                  <a:prstClr val="black"/>
                </a:solidFill>
                <a:latin typeface="Lucida Console" panose="020B0609040504020204" pitchFamily="49" charset="0"/>
              </a:rPr>
              <a:t>add</a:t>
            </a:r>
            <a:r>
              <a:rPr lang="es-ES" sz="1800" dirty="0">
                <a:solidFill>
                  <a:prstClr val="black"/>
                </a:solidFill>
                <a:latin typeface="Lucida Console" panose="020B0609040504020204" pitchFamily="49" charset="0"/>
              </a:rPr>
              <a:t> README.md</a:t>
            </a:r>
          </a:p>
          <a:p>
            <a:r>
              <a:rPr lang="es-ES" sz="1800" dirty="0">
                <a:solidFill>
                  <a:prstClr val="black"/>
                </a:solidFill>
                <a:latin typeface="Lucida Console" panose="020B0609040504020204" pitchFamily="49" charset="0"/>
              </a:rPr>
              <a:t>  </a:t>
            </a:r>
            <a:r>
              <a:rPr lang="es-ES" dirty="0"/>
              <a:t> </a:t>
            </a:r>
            <a:r>
              <a:rPr lang="es-ES" sz="1800" dirty="0" err="1">
                <a:solidFill>
                  <a:prstClr val="black"/>
                </a:solidFill>
                <a:latin typeface="Lucida Console" panose="020B0609040504020204" pitchFamily="49" charset="0"/>
              </a:rPr>
              <a:t>git</a:t>
            </a:r>
            <a:r>
              <a:rPr lang="es-ES" sz="1800" dirty="0">
                <a:solidFill>
                  <a:prstClr val="black"/>
                </a:solidFill>
                <a:latin typeface="Lucida Console" panose="020B0609040504020204" pitchFamily="49" charset="0"/>
              </a:rPr>
              <a:t> status </a:t>
            </a:r>
          </a:p>
          <a:p>
            <a:r>
              <a:rPr lang="en-US" sz="1800" dirty="0">
                <a:solidFill>
                  <a:prstClr val="black"/>
                </a:solidFill>
                <a:latin typeface="Lucida Console" panose="020B0609040504020204" pitchFamily="49" charset="0"/>
              </a:rPr>
              <a:t>  git commit -m "</a:t>
            </a:r>
            <a:r>
              <a:rPr lang="en-US" sz="1800" dirty="0" err="1">
                <a:solidFill>
                  <a:prstClr val="black"/>
                </a:solidFill>
                <a:latin typeface="Lucida Console" panose="020B0609040504020204" pitchFamily="49" charset="0"/>
              </a:rPr>
              <a:t>Archivo</a:t>
            </a:r>
            <a:r>
              <a:rPr lang="en-US" sz="1800" dirty="0">
                <a:solidFill>
                  <a:prstClr val="black"/>
                </a:solidFill>
                <a:latin typeface="Lucida Console" panose="020B0609040504020204" pitchFamily="49" charset="0"/>
              </a:rPr>
              <a:t> README.md </a:t>
            </a:r>
            <a:r>
              <a:rPr lang="en-US" sz="1800" dirty="0" err="1">
                <a:solidFill>
                  <a:prstClr val="black"/>
                </a:solidFill>
                <a:latin typeface="Lucida Console" panose="020B0609040504020204" pitchFamily="49" charset="0"/>
              </a:rPr>
              <a:t>creado</a:t>
            </a:r>
            <a:r>
              <a:rPr lang="en-US" sz="1800" dirty="0">
                <a:solidFill>
                  <a:prstClr val="black"/>
                </a:solidFill>
                <a:latin typeface="Lucida Console" panose="020B0609040504020204" pitchFamily="49" charset="0"/>
              </a:rPr>
              <a:t>"</a:t>
            </a:r>
          </a:p>
          <a:p>
            <a:endParaRPr lang="es-ES" dirty="0"/>
          </a:p>
          <a:p>
            <a:pPr marL="0" indent="0">
              <a:buNone/>
            </a:pPr>
            <a:endParaRPr lang="es-ES" dirty="0"/>
          </a:p>
        </p:txBody>
      </p:sp>
      <p:pic>
        <p:nvPicPr>
          <p:cNvPr id="7" name="Imagen 6">
            <a:extLst>
              <a:ext uri="{FF2B5EF4-FFF2-40B4-BE49-F238E27FC236}">
                <a16:creationId xmlns:a16="http://schemas.microsoft.com/office/drawing/2014/main" id="{EF359CD8-2D87-EE14-B388-5154A323D4D1}"/>
              </a:ext>
            </a:extLst>
          </p:cNvPr>
          <p:cNvPicPr>
            <a:picLocks noChangeAspect="1"/>
          </p:cNvPicPr>
          <p:nvPr/>
        </p:nvPicPr>
        <p:blipFill>
          <a:blip r:embed="rId3"/>
          <a:stretch>
            <a:fillRect/>
          </a:stretch>
        </p:blipFill>
        <p:spPr>
          <a:xfrm>
            <a:off x="3140868" y="3571874"/>
            <a:ext cx="5910263" cy="600075"/>
          </a:xfrm>
          <a:prstGeom prst="rect">
            <a:avLst/>
          </a:prstGeom>
        </p:spPr>
      </p:pic>
      <p:pic>
        <p:nvPicPr>
          <p:cNvPr id="9" name="Imagen 8">
            <a:extLst>
              <a:ext uri="{FF2B5EF4-FFF2-40B4-BE49-F238E27FC236}">
                <a16:creationId xmlns:a16="http://schemas.microsoft.com/office/drawing/2014/main" id="{E78A5923-CFC0-A6C4-259A-EBF7C1D8AC88}"/>
              </a:ext>
            </a:extLst>
          </p:cNvPr>
          <p:cNvPicPr>
            <a:picLocks noChangeAspect="1"/>
          </p:cNvPicPr>
          <p:nvPr/>
        </p:nvPicPr>
        <p:blipFill>
          <a:blip r:embed="rId4"/>
          <a:stretch>
            <a:fillRect/>
          </a:stretch>
        </p:blipFill>
        <p:spPr>
          <a:xfrm>
            <a:off x="3140867" y="4717256"/>
            <a:ext cx="5910263" cy="457200"/>
          </a:xfrm>
          <a:prstGeom prst="rect">
            <a:avLst/>
          </a:prstGeom>
        </p:spPr>
      </p:pic>
      <p:sp>
        <p:nvSpPr>
          <p:cNvPr id="4" name="Marcador de número de diapositiva 3">
            <a:extLst>
              <a:ext uri="{FF2B5EF4-FFF2-40B4-BE49-F238E27FC236}">
                <a16:creationId xmlns:a16="http://schemas.microsoft.com/office/drawing/2014/main" id="{665039A4-5D42-F4BA-BA8C-E63BF5539DE7}"/>
              </a:ext>
            </a:extLst>
          </p:cNvPr>
          <p:cNvSpPr>
            <a:spLocks noGrp="1"/>
          </p:cNvSpPr>
          <p:nvPr>
            <p:ph type="sldNum" sz="quarter" idx="12"/>
          </p:nvPr>
        </p:nvSpPr>
        <p:spPr/>
        <p:txBody>
          <a:bodyPr/>
          <a:lstStyle/>
          <a:p>
            <a:fld id="{17A2F33E-5344-4F77-A5AA-3009173103DD}" type="slidenum">
              <a:rPr lang="es-ES" smtClean="0"/>
              <a:t>35</a:t>
            </a:fld>
            <a:endParaRPr lang="es-ES"/>
          </a:p>
        </p:txBody>
      </p:sp>
    </p:spTree>
    <p:extLst>
      <p:ext uri="{BB962C8B-B14F-4D97-AF65-F5344CB8AC3E}">
        <p14:creationId xmlns:p14="http://schemas.microsoft.com/office/powerpoint/2010/main" val="427426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A6A4AA-886F-4FC4-8DB9-2F4C3DBB9B8B}"/>
              </a:ext>
            </a:extLst>
          </p:cNvPr>
          <p:cNvSpPr>
            <a:spLocks noGrp="1"/>
          </p:cNvSpPr>
          <p:nvPr>
            <p:ph type="title"/>
          </p:nvPr>
        </p:nvSpPr>
        <p:spPr/>
        <p:txBody>
          <a:bodyPr/>
          <a:lstStyle/>
          <a:p>
            <a:r>
              <a:rPr lang="es-ES" dirty="0"/>
              <a:t>README.md</a:t>
            </a:r>
          </a:p>
        </p:txBody>
      </p:sp>
      <p:sp>
        <p:nvSpPr>
          <p:cNvPr id="3" name="Marcador de contenido 2">
            <a:extLst>
              <a:ext uri="{FF2B5EF4-FFF2-40B4-BE49-F238E27FC236}">
                <a16:creationId xmlns:a16="http://schemas.microsoft.com/office/drawing/2014/main" id="{BE039093-645B-46C0-B962-C01321C4DB2B}"/>
              </a:ext>
            </a:extLst>
          </p:cNvPr>
          <p:cNvSpPr>
            <a:spLocks noGrp="1"/>
          </p:cNvSpPr>
          <p:nvPr>
            <p:ph idx="1"/>
          </p:nvPr>
        </p:nvSpPr>
        <p:spPr/>
        <p:txBody>
          <a:bodyPr>
            <a:normAutofit lnSpcReduction="10000"/>
          </a:bodyPr>
          <a:lstStyle/>
          <a:p>
            <a:pPr marL="0" indent="0" algn="just">
              <a:buNone/>
            </a:pPr>
            <a:r>
              <a:rPr lang="es-ES" dirty="0"/>
              <a:t>El README es un archivo con extensión .</a:t>
            </a:r>
            <a:r>
              <a:rPr lang="es-ES" dirty="0" err="1"/>
              <a:t>md</a:t>
            </a:r>
            <a:r>
              <a:rPr lang="es-ES" dirty="0"/>
              <a:t>, es decir, está escrito en </a:t>
            </a:r>
            <a:r>
              <a:rPr lang="es-ES" b="1" dirty="0" err="1"/>
              <a:t>Markdown</a:t>
            </a:r>
            <a:r>
              <a:rPr lang="es-ES" dirty="0"/>
              <a:t>, que es un lenguaje de marcado utilizado para convertir texto en HTML válido.</a:t>
            </a:r>
          </a:p>
          <a:p>
            <a:pPr marL="0" indent="0" algn="just">
              <a:buNone/>
            </a:pPr>
            <a:r>
              <a:rPr lang="es-ES" dirty="0"/>
              <a:t>En plataformas de repositorios remotos como </a:t>
            </a:r>
            <a:r>
              <a:rPr lang="es-ES" dirty="0">
                <a:hlinkClick r:id="rId2"/>
              </a:rPr>
              <a:t>GitHub</a:t>
            </a:r>
            <a:r>
              <a:rPr lang="es-ES" dirty="0"/>
              <a:t>, la función de este archivo es presentar información del proyecto, como:</a:t>
            </a:r>
          </a:p>
          <a:p>
            <a:pPr algn="just"/>
            <a:r>
              <a:rPr lang="es-ES" dirty="0"/>
              <a:t>Descripción de su proyecto;</a:t>
            </a:r>
          </a:p>
          <a:p>
            <a:pPr algn="just"/>
            <a:r>
              <a:rPr lang="es-ES" dirty="0"/>
              <a:t>funcionalidades;</a:t>
            </a:r>
          </a:p>
          <a:p>
            <a:pPr algn="just"/>
            <a:r>
              <a:rPr lang="es-ES" dirty="0"/>
              <a:t>Cómo pueden usarlo los usuarios;</a:t>
            </a:r>
          </a:p>
          <a:p>
            <a:pPr algn="just"/>
            <a:r>
              <a:rPr lang="es-ES" dirty="0"/>
              <a:t>Donde los usuarios pueden encontrar ayuda sobre su proyecto;</a:t>
            </a:r>
          </a:p>
          <a:p>
            <a:pPr algn="just"/>
            <a:r>
              <a:rPr lang="es-ES" dirty="0"/>
              <a:t>Autores del proyecto.</a:t>
            </a:r>
          </a:p>
          <a:p>
            <a:endParaRPr lang="es-ES" dirty="0"/>
          </a:p>
        </p:txBody>
      </p:sp>
      <p:sp>
        <p:nvSpPr>
          <p:cNvPr id="4" name="Marcador de número de diapositiva 3">
            <a:extLst>
              <a:ext uri="{FF2B5EF4-FFF2-40B4-BE49-F238E27FC236}">
                <a16:creationId xmlns:a16="http://schemas.microsoft.com/office/drawing/2014/main" id="{BEBFD2A3-A09B-40F6-924D-748018817AD6}"/>
              </a:ext>
            </a:extLst>
          </p:cNvPr>
          <p:cNvSpPr>
            <a:spLocks noGrp="1"/>
          </p:cNvSpPr>
          <p:nvPr>
            <p:ph type="sldNum" sz="quarter" idx="12"/>
          </p:nvPr>
        </p:nvSpPr>
        <p:spPr/>
        <p:txBody>
          <a:bodyPr/>
          <a:lstStyle/>
          <a:p>
            <a:fld id="{17A2F33E-5344-4F77-A5AA-3009173103DD}" type="slidenum">
              <a:rPr lang="es-ES" smtClean="0"/>
              <a:t>36</a:t>
            </a:fld>
            <a:endParaRPr lang="es-ES"/>
          </a:p>
        </p:txBody>
      </p:sp>
    </p:spTree>
    <p:extLst>
      <p:ext uri="{BB962C8B-B14F-4D97-AF65-F5344CB8AC3E}">
        <p14:creationId xmlns:p14="http://schemas.microsoft.com/office/powerpoint/2010/main" val="2587141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21AA2DB-EFB8-401B-1D16-16A8F7E69C85}"/>
              </a:ext>
            </a:extLst>
          </p:cNvPr>
          <p:cNvSpPr>
            <a:spLocks noGrp="1"/>
          </p:cNvSpPr>
          <p:nvPr>
            <p:ph idx="1"/>
          </p:nvPr>
        </p:nvSpPr>
        <p:spPr>
          <a:xfrm>
            <a:off x="838200" y="1122947"/>
            <a:ext cx="10515600" cy="5054016"/>
          </a:xfrm>
        </p:spPr>
        <p:txBody>
          <a:bodyPr/>
          <a:lstStyle/>
          <a:p>
            <a:r>
              <a:rPr lang="en-CA" b="1" dirty="0"/>
              <a:t>git log </a:t>
            </a:r>
            <a:r>
              <a:rPr lang="en-CA" dirty="0"/>
              <a:t>:</a:t>
            </a:r>
            <a:r>
              <a:rPr lang="en-CA" dirty="0" err="1"/>
              <a:t>muestra</a:t>
            </a:r>
            <a:r>
              <a:rPr lang="en-CA" dirty="0"/>
              <a:t> </a:t>
            </a:r>
            <a:r>
              <a:rPr lang="en-CA" dirty="0" err="1"/>
              <a:t>el</a:t>
            </a:r>
            <a:r>
              <a:rPr lang="en-CA" dirty="0"/>
              <a:t> </a:t>
            </a:r>
            <a:r>
              <a:rPr lang="en-CA" dirty="0" err="1"/>
              <a:t>historial</a:t>
            </a:r>
            <a:r>
              <a:rPr lang="en-CA" dirty="0"/>
              <a:t> de commits del </a:t>
            </a:r>
            <a:r>
              <a:rPr lang="en-CA" dirty="0" err="1"/>
              <a:t>proyecto</a:t>
            </a:r>
            <a:r>
              <a:rPr lang="en-CA" dirty="0"/>
              <a:t> </a:t>
            </a:r>
          </a:p>
          <a:p>
            <a:pPr marL="0" indent="0">
              <a:buNone/>
            </a:pPr>
            <a:endParaRPr lang="es-ES" dirty="0"/>
          </a:p>
        </p:txBody>
      </p:sp>
      <p:pic>
        <p:nvPicPr>
          <p:cNvPr id="5" name="Imagen 4">
            <a:extLst>
              <a:ext uri="{FF2B5EF4-FFF2-40B4-BE49-F238E27FC236}">
                <a16:creationId xmlns:a16="http://schemas.microsoft.com/office/drawing/2014/main" id="{68BE2FEA-FDF3-CDBB-FC91-8B500203009C}"/>
              </a:ext>
            </a:extLst>
          </p:cNvPr>
          <p:cNvPicPr>
            <a:picLocks noChangeAspect="1"/>
          </p:cNvPicPr>
          <p:nvPr/>
        </p:nvPicPr>
        <p:blipFill>
          <a:blip r:embed="rId3"/>
          <a:stretch>
            <a:fillRect/>
          </a:stretch>
        </p:blipFill>
        <p:spPr>
          <a:xfrm>
            <a:off x="963930" y="1679257"/>
            <a:ext cx="8269280" cy="4497706"/>
          </a:xfrm>
          <a:prstGeom prst="rect">
            <a:avLst/>
          </a:prstGeom>
        </p:spPr>
      </p:pic>
      <p:sp>
        <p:nvSpPr>
          <p:cNvPr id="6" name="Flecha: hacia abajo 5">
            <a:extLst>
              <a:ext uri="{FF2B5EF4-FFF2-40B4-BE49-F238E27FC236}">
                <a16:creationId xmlns:a16="http://schemas.microsoft.com/office/drawing/2014/main" id="{2ACFEC12-54E9-0DB3-49F0-3FB6CB5623B5}"/>
              </a:ext>
            </a:extLst>
          </p:cNvPr>
          <p:cNvSpPr/>
          <p:nvPr/>
        </p:nvSpPr>
        <p:spPr>
          <a:xfrm rot="10800000">
            <a:off x="10270273" y="1661532"/>
            <a:ext cx="635620" cy="42592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96A6D894-0FDD-8340-174A-88D37029842F}"/>
              </a:ext>
            </a:extLst>
          </p:cNvPr>
          <p:cNvSpPr txBox="1"/>
          <p:nvPr/>
        </p:nvSpPr>
        <p:spPr>
          <a:xfrm>
            <a:off x="10147610" y="6110020"/>
            <a:ext cx="902555" cy="646331"/>
          </a:xfrm>
          <a:prstGeom prst="rect">
            <a:avLst/>
          </a:prstGeom>
          <a:noFill/>
        </p:spPr>
        <p:txBody>
          <a:bodyPr wrap="none" rtlCol="0">
            <a:spAutoFit/>
          </a:bodyPr>
          <a:lstStyle/>
          <a:p>
            <a:r>
              <a:rPr lang="en-CA" dirty="0"/>
              <a:t>Master </a:t>
            </a:r>
          </a:p>
          <a:p>
            <a:r>
              <a:rPr lang="en-CA" dirty="0"/>
              <a:t>git </a:t>
            </a:r>
            <a:r>
              <a:rPr lang="en-CA" dirty="0" err="1"/>
              <a:t>init</a:t>
            </a:r>
            <a:endParaRPr lang="es-ES" dirty="0"/>
          </a:p>
        </p:txBody>
      </p:sp>
      <p:cxnSp>
        <p:nvCxnSpPr>
          <p:cNvPr id="9" name="Conector recto de flecha 8">
            <a:extLst>
              <a:ext uri="{FF2B5EF4-FFF2-40B4-BE49-F238E27FC236}">
                <a16:creationId xmlns:a16="http://schemas.microsoft.com/office/drawing/2014/main" id="{83F87CF2-2891-855F-1B06-BE069EF9726B}"/>
              </a:ext>
            </a:extLst>
          </p:cNvPr>
          <p:cNvCxnSpPr>
            <a:cxnSpLocks/>
          </p:cNvCxnSpPr>
          <p:nvPr/>
        </p:nvCxnSpPr>
        <p:spPr>
          <a:xfrm>
            <a:off x="6311590" y="4148254"/>
            <a:ext cx="3958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C10C740-BDBB-08E3-DD67-9CF7EC90BF52}"/>
              </a:ext>
            </a:extLst>
          </p:cNvPr>
          <p:cNvCxnSpPr>
            <a:cxnSpLocks/>
          </p:cNvCxnSpPr>
          <p:nvPr/>
        </p:nvCxnSpPr>
        <p:spPr>
          <a:xfrm>
            <a:off x="7649737" y="2594517"/>
            <a:ext cx="2620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4D8A0786-C0D8-C643-63DF-6C4AF6B43971}"/>
              </a:ext>
            </a:extLst>
          </p:cNvPr>
          <p:cNvSpPr/>
          <p:nvPr/>
        </p:nvSpPr>
        <p:spPr>
          <a:xfrm>
            <a:off x="10359483" y="3946215"/>
            <a:ext cx="535257" cy="3023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4F715044-AE4A-179D-58F5-9B023A14E668}"/>
              </a:ext>
            </a:extLst>
          </p:cNvPr>
          <p:cNvSpPr/>
          <p:nvPr/>
        </p:nvSpPr>
        <p:spPr>
          <a:xfrm>
            <a:off x="10331258" y="2386908"/>
            <a:ext cx="535257" cy="3023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FB5058B1-3627-FA6E-44B3-11AD6CE89DFE}"/>
              </a:ext>
            </a:extLst>
          </p:cNvPr>
          <p:cNvSpPr>
            <a:spLocks noGrp="1"/>
          </p:cNvSpPr>
          <p:nvPr>
            <p:ph type="sldNum" sz="quarter" idx="12"/>
          </p:nvPr>
        </p:nvSpPr>
        <p:spPr/>
        <p:txBody>
          <a:bodyPr/>
          <a:lstStyle/>
          <a:p>
            <a:fld id="{17A2F33E-5344-4F77-A5AA-3009173103DD}" type="slidenum">
              <a:rPr lang="es-ES" smtClean="0"/>
              <a:t>37</a:t>
            </a:fld>
            <a:endParaRPr lang="es-ES"/>
          </a:p>
        </p:txBody>
      </p:sp>
      <p:sp>
        <p:nvSpPr>
          <p:cNvPr id="4" name="CuadroTexto 3">
            <a:extLst>
              <a:ext uri="{FF2B5EF4-FFF2-40B4-BE49-F238E27FC236}">
                <a16:creationId xmlns:a16="http://schemas.microsoft.com/office/drawing/2014/main" id="{6FCAB08A-2B9F-4D10-A692-E889D21732EC}"/>
              </a:ext>
            </a:extLst>
          </p:cNvPr>
          <p:cNvSpPr txBox="1"/>
          <p:nvPr/>
        </p:nvSpPr>
        <p:spPr>
          <a:xfrm>
            <a:off x="963930" y="574228"/>
            <a:ext cx="3729034" cy="584775"/>
          </a:xfrm>
          <a:prstGeom prst="rect">
            <a:avLst/>
          </a:prstGeom>
          <a:noFill/>
        </p:spPr>
        <p:txBody>
          <a:bodyPr wrap="none" rtlCol="0">
            <a:spAutoFit/>
          </a:bodyPr>
          <a:lstStyle/>
          <a:p>
            <a:r>
              <a:rPr lang="en-US" sz="3200" b="1" dirty="0" err="1"/>
              <a:t>Historial</a:t>
            </a:r>
            <a:r>
              <a:rPr lang="en-US" sz="3200" b="1" dirty="0"/>
              <a:t> de </a:t>
            </a:r>
            <a:r>
              <a:rPr lang="en-US" sz="3200" b="1" dirty="0" err="1"/>
              <a:t>cambios</a:t>
            </a:r>
            <a:r>
              <a:rPr lang="en-US" sz="3200" b="1" dirty="0"/>
              <a:t> </a:t>
            </a:r>
            <a:endParaRPr lang="es-ES" sz="3200" b="1" dirty="0"/>
          </a:p>
        </p:txBody>
      </p:sp>
    </p:spTree>
    <p:extLst>
      <p:ext uri="{BB962C8B-B14F-4D97-AF65-F5344CB8AC3E}">
        <p14:creationId xmlns:p14="http://schemas.microsoft.com/office/powerpoint/2010/main" val="3112135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B1A3D72-2199-1193-3190-38CB3BDC99D3}"/>
              </a:ext>
            </a:extLst>
          </p:cNvPr>
          <p:cNvSpPr>
            <a:spLocks noGrp="1"/>
          </p:cNvSpPr>
          <p:nvPr>
            <p:ph idx="1"/>
          </p:nvPr>
        </p:nvSpPr>
        <p:spPr>
          <a:xfrm>
            <a:off x="982578" y="781676"/>
            <a:ext cx="10515600" cy="5294647"/>
          </a:xfrm>
        </p:spPr>
        <p:txBody>
          <a:bodyPr>
            <a:normAutofit/>
          </a:bodyPr>
          <a:lstStyle/>
          <a:p>
            <a:pPr marL="0" indent="0">
              <a:buNone/>
            </a:pPr>
            <a:r>
              <a:rPr lang="en-CA" sz="1800" b="1" dirty="0">
                <a:solidFill>
                  <a:prstClr val="black"/>
                </a:solidFill>
                <a:latin typeface="Lucida Console" panose="020B0609040504020204" pitchFamily="49" charset="0"/>
              </a:rPr>
              <a:t>git log --</a:t>
            </a:r>
            <a:r>
              <a:rPr lang="en-CA" sz="1800" b="1" dirty="0" err="1">
                <a:solidFill>
                  <a:prstClr val="black"/>
                </a:solidFill>
                <a:latin typeface="Lucida Console" panose="020B0609040504020204" pitchFamily="49" charset="0"/>
              </a:rPr>
              <a:t>oneline</a:t>
            </a:r>
            <a:endParaRPr lang="en-CA" sz="1800" b="1" dirty="0">
              <a:solidFill>
                <a:prstClr val="black"/>
              </a:solidFill>
              <a:latin typeface="Lucida Console" panose="020B0609040504020204" pitchFamily="49" charset="0"/>
            </a:endParaRPr>
          </a:p>
          <a:p>
            <a:pPr marL="0" indent="0">
              <a:buNone/>
            </a:pPr>
            <a:endParaRPr lang="es-ES" dirty="0"/>
          </a:p>
        </p:txBody>
      </p:sp>
      <p:pic>
        <p:nvPicPr>
          <p:cNvPr id="7" name="Imagen 6">
            <a:extLst>
              <a:ext uri="{FF2B5EF4-FFF2-40B4-BE49-F238E27FC236}">
                <a16:creationId xmlns:a16="http://schemas.microsoft.com/office/drawing/2014/main" id="{124EE31E-EB23-A02C-5761-B609B2BAFD09}"/>
              </a:ext>
            </a:extLst>
          </p:cNvPr>
          <p:cNvPicPr>
            <a:picLocks noChangeAspect="1"/>
          </p:cNvPicPr>
          <p:nvPr/>
        </p:nvPicPr>
        <p:blipFill>
          <a:blip r:embed="rId3"/>
          <a:stretch>
            <a:fillRect/>
          </a:stretch>
        </p:blipFill>
        <p:spPr>
          <a:xfrm>
            <a:off x="982578" y="1283368"/>
            <a:ext cx="7599947" cy="2310064"/>
          </a:xfrm>
          <a:prstGeom prst="rect">
            <a:avLst/>
          </a:prstGeom>
        </p:spPr>
      </p:pic>
      <p:sp>
        <p:nvSpPr>
          <p:cNvPr id="9" name="CuadroTexto 8">
            <a:extLst>
              <a:ext uri="{FF2B5EF4-FFF2-40B4-BE49-F238E27FC236}">
                <a16:creationId xmlns:a16="http://schemas.microsoft.com/office/drawing/2014/main" id="{E9CD7D57-3EFD-7220-6306-1C053557A76D}"/>
              </a:ext>
            </a:extLst>
          </p:cNvPr>
          <p:cNvSpPr txBox="1"/>
          <p:nvPr/>
        </p:nvSpPr>
        <p:spPr>
          <a:xfrm>
            <a:off x="982578" y="3839337"/>
            <a:ext cx="6096000" cy="369332"/>
          </a:xfrm>
          <a:prstGeom prst="rect">
            <a:avLst/>
          </a:prstGeom>
          <a:noFill/>
        </p:spPr>
        <p:txBody>
          <a:bodyPr wrap="square">
            <a:spAutoFit/>
          </a:bodyPr>
          <a:lstStyle/>
          <a:p>
            <a:r>
              <a:rPr lang="en-US" sz="1800" b="1" dirty="0">
                <a:solidFill>
                  <a:prstClr val="black"/>
                </a:solidFill>
                <a:latin typeface="Lucida Console" panose="020B0609040504020204" pitchFamily="49" charset="0"/>
              </a:rPr>
              <a:t>git log --</a:t>
            </a:r>
            <a:r>
              <a:rPr lang="en-US" sz="1800" b="1" dirty="0" err="1">
                <a:solidFill>
                  <a:prstClr val="black"/>
                </a:solidFill>
                <a:latin typeface="Lucida Console" panose="020B0609040504020204" pitchFamily="49" charset="0"/>
              </a:rPr>
              <a:t>oneline</a:t>
            </a:r>
            <a:r>
              <a:rPr lang="en-US" sz="1800" b="1" dirty="0">
                <a:solidFill>
                  <a:prstClr val="black"/>
                </a:solidFill>
                <a:latin typeface="Lucida Console" panose="020B0609040504020204" pitchFamily="49" charset="0"/>
              </a:rPr>
              <a:t> --decorate --all --graph</a:t>
            </a:r>
          </a:p>
        </p:txBody>
      </p:sp>
      <p:pic>
        <p:nvPicPr>
          <p:cNvPr id="11" name="Imagen 10">
            <a:extLst>
              <a:ext uri="{FF2B5EF4-FFF2-40B4-BE49-F238E27FC236}">
                <a16:creationId xmlns:a16="http://schemas.microsoft.com/office/drawing/2014/main" id="{8B7A48B3-DC04-611E-7498-3B363111B8AB}"/>
              </a:ext>
            </a:extLst>
          </p:cNvPr>
          <p:cNvPicPr>
            <a:picLocks noChangeAspect="1"/>
          </p:cNvPicPr>
          <p:nvPr/>
        </p:nvPicPr>
        <p:blipFill>
          <a:blip r:embed="rId4"/>
          <a:stretch>
            <a:fillRect/>
          </a:stretch>
        </p:blipFill>
        <p:spPr>
          <a:xfrm>
            <a:off x="982578" y="4484208"/>
            <a:ext cx="7808496" cy="1838020"/>
          </a:xfrm>
          <a:prstGeom prst="rect">
            <a:avLst/>
          </a:prstGeom>
        </p:spPr>
      </p:pic>
      <p:sp>
        <p:nvSpPr>
          <p:cNvPr id="2" name="Marcador de número de diapositiva 1">
            <a:extLst>
              <a:ext uri="{FF2B5EF4-FFF2-40B4-BE49-F238E27FC236}">
                <a16:creationId xmlns:a16="http://schemas.microsoft.com/office/drawing/2014/main" id="{96403D02-DD62-74CC-1FE5-DD8D9BD97DFB}"/>
              </a:ext>
            </a:extLst>
          </p:cNvPr>
          <p:cNvSpPr>
            <a:spLocks noGrp="1"/>
          </p:cNvSpPr>
          <p:nvPr>
            <p:ph type="sldNum" sz="quarter" idx="12"/>
          </p:nvPr>
        </p:nvSpPr>
        <p:spPr/>
        <p:txBody>
          <a:bodyPr/>
          <a:lstStyle/>
          <a:p>
            <a:fld id="{17A2F33E-5344-4F77-A5AA-3009173103DD}" type="slidenum">
              <a:rPr lang="es-ES" smtClean="0"/>
              <a:t>38</a:t>
            </a:fld>
            <a:endParaRPr lang="es-ES"/>
          </a:p>
        </p:txBody>
      </p:sp>
    </p:spTree>
    <p:extLst>
      <p:ext uri="{BB962C8B-B14F-4D97-AF65-F5344CB8AC3E}">
        <p14:creationId xmlns:p14="http://schemas.microsoft.com/office/powerpoint/2010/main" val="4247551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FA05B-11BF-2502-527D-797F8CFB3631}"/>
              </a:ext>
            </a:extLst>
          </p:cNvPr>
          <p:cNvSpPr>
            <a:spLocks noGrp="1"/>
          </p:cNvSpPr>
          <p:nvPr>
            <p:ph type="title"/>
          </p:nvPr>
        </p:nvSpPr>
        <p:spPr/>
        <p:txBody>
          <a:bodyPr/>
          <a:lstStyle/>
          <a:p>
            <a:r>
              <a:rPr lang="es-ES" dirty="0"/>
              <a:t>Creando Aleas para nuestros comandos.</a:t>
            </a:r>
          </a:p>
        </p:txBody>
      </p:sp>
      <p:sp>
        <p:nvSpPr>
          <p:cNvPr id="3" name="Marcador de contenido 2">
            <a:extLst>
              <a:ext uri="{FF2B5EF4-FFF2-40B4-BE49-F238E27FC236}">
                <a16:creationId xmlns:a16="http://schemas.microsoft.com/office/drawing/2014/main" id="{D30A2FE7-C0EA-6340-53F6-62CA5695986C}"/>
              </a:ext>
            </a:extLst>
          </p:cNvPr>
          <p:cNvSpPr>
            <a:spLocks noGrp="1"/>
          </p:cNvSpPr>
          <p:nvPr>
            <p:ph idx="1"/>
          </p:nvPr>
        </p:nvSpPr>
        <p:spPr/>
        <p:txBody>
          <a:bodyPr/>
          <a:lstStyle/>
          <a:p>
            <a:pPr marL="0" indent="0">
              <a:buNone/>
            </a:pPr>
            <a:r>
              <a:rPr lang="es-ES" dirty="0"/>
              <a:t>Alias es un pequeño sinónimo para que cuando escribamos un par de letras ejecute todo el comando con todos los parámetros que nosotros quisimos.</a:t>
            </a:r>
          </a:p>
          <a:p>
            <a:pPr marL="0" indent="0">
              <a:buNone/>
            </a:pPr>
            <a:r>
              <a:rPr lang="en-US" sz="1800" b="1" dirty="0">
                <a:solidFill>
                  <a:prstClr val="black"/>
                </a:solidFill>
                <a:latin typeface="Lucida Console" panose="020B0609040504020204" pitchFamily="49" charset="0"/>
              </a:rPr>
              <a:t>git config --global </a:t>
            </a:r>
            <a:r>
              <a:rPr lang="en-US" sz="1800" b="1" dirty="0" err="1">
                <a:solidFill>
                  <a:prstClr val="black"/>
                </a:solidFill>
                <a:latin typeface="Lucida Console" panose="020B0609040504020204" pitchFamily="49" charset="0"/>
              </a:rPr>
              <a:t>alias.</a:t>
            </a:r>
            <a:r>
              <a:rPr lang="en-US" sz="1800" b="1" dirty="0" err="1">
                <a:solidFill>
                  <a:srgbClr val="FF0000"/>
                </a:solidFill>
                <a:latin typeface="Lucida Console" panose="020B0609040504020204" pitchFamily="49" charset="0"/>
              </a:rPr>
              <a:t>lg</a:t>
            </a:r>
            <a:r>
              <a:rPr lang="en-US" sz="1800" b="1" dirty="0">
                <a:solidFill>
                  <a:prstClr val="black"/>
                </a:solidFill>
                <a:latin typeface="Lucida Console" panose="020B0609040504020204" pitchFamily="49" charset="0"/>
              </a:rPr>
              <a:t> "log --</a:t>
            </a:r>
            <a:r>
              <a:rPr lang="en-US" sz="1800" b="1" dirty="0" err="1">
                <a:solidFill>
                  <a:prstClr val="black"/>
                </a:solidFill>
                <a:latin typeface="Lucida Console" panose="020B0609040504020204" pitchFamily="49" charset="0"/>
              </a:rPr>
              <a:t>oneline</a:t>
            </a:r>
            <a:r>
              <a:rPr lang="en-US" sz="1800" b="1" dirty="0">
                <a:solidFill>
                  <a:prstClr val="black"/>
                </a:solidFill>
                <a:latin typeface="Lucida Console" panose="020B0609040504020204" pitchFamily="49" charset="0"/>
              </a:rPr>
              <a:t> --decorate --all --graph"</a:t>
            </a:r>
          </a:p>
          <a:p>
            <a:pPr marL="0" indent="0">
              <a:buNone/>
            </a:pPr>
            <a:endParaRPr lang="es-ES" dirty="0"/>
          </a:p>
          <a:p>
            <a:pPr marL="0" indent="0">
              <a:buNone/>
            </a:pPr>
            <a:r>
              <a:rPr lang="es-ES" dirty="0"/>
              <a:t>Cuando ejecutamos el comando </a:t>
            </a:r>
            <a:r>
              <a:rPr lang="es-ES" dirty="0" err="1"/>
              <a:t>git</a:t>
            </a:r>
            <a:r>
              <a:rPr lang="es-ES" dirty="0"/>
              <a:t> </a:t>
            </a:r>
            <a:r>
              <a:rPr lang="es-ES" dirty="0" err="1"/>
              <a:t>lg</a:t>
            </a:r>
            <a:r>
              <a:rPr lang="es-ES" dirty="0"/>
              <a:t> </a:t>
            </a:r>
          </a:p>
          <a:p>
            <a:pPr marL="0" indent="0">
              <a:buNone/>
            </a:pPr>
            <a:endParaRPr lang="es-ES" dirty="0"/>
          </a:p>
        </p:txBody>
      </p:sp>
      <p:pic>
        <p:nvPicPr>
          <p:cNvPr id="7" name="Imagen 6">
            <a:extLst>
              <a:ext uri="{FF2B5EF4-FFF2-40B4-BE49-F238E27FC236}">
                <a16:creationId xmlns:a16="http://schemas.microsoft.com/office/drawing/2014/main" id="{B8087DA9-D130-4D5B-128E-47CA2459AE47}"/>
              </a:ext>
            </a:extLst>
          </p:cNvPr>
          <p:cNvPicPr>
            <a:picLocks noChangeAspect="1"/>
          </p:cNvPicPr>
          <p:nvPr/>
        </p:nvPicPr>
        <p:blipFill>
          <a:blip r:embed="rId3"/>
          <a:stretch>
            <a:fillRect/>
          </a:stretch>
        </p:blipFill>
        <p:spPr>
          <a:xfrm>
            <a:off x="838199" y="4552949"/>
            <a:ext cx="8113295" cy="1624013"/>
          </a:xfrm>
          <a:prstGeom prst="rect">
            <a:avLst/>
          </a:prstGeom>
        </p:spPr>
      </p:pic>
      <p:sp>
        <p:nvSpPr>
          <p:cNvPr id="4" name="Marcador de número de diapositiva 3">
            <a:extLst>
              <a:ext uri="{FF2B5EF4-FFF2-40B4-BE49-F238E27FC236}">
                <a16:creationId xmlns:a16="http://schemas.microsoft.com/office/drawing/2014/main" id="{48F08558-8FA3-68C9-8599-3D902473F2C2}"/>
              </a:ext>
            </a:extLst>
          </p:cNvPr>
          <p:cNvSpPr>
            <a:spLocks noGrp="1"/>
          </p:cNvSpPr>
          <p:nvPr>
            <p:ph type="sldNum" sz="quarter" idx="12"/>
          </p:nvPr>
        </p:nvSpPr>
        <p:spPr/>
        <p:txBody>
          <a:bodyPr/>
          <a:lstStyle/>
          <a:p>
            <a:fld id="{17A2F33E-5344-4F77-A5AA-3009173103DD}" type="slidenum">
              <a:rPr lang="es-ES" smtClean="0"/>
              <a:t>39</a:t>
            </a:fld>
            <a:endParaRPr lang="es-ES"/>
          </a:p>
        </p:txBody>
      </p:sp>
    </p:spTree>
    <p:extLst>
      <p:ext uri="{BB962C8B-B14F-4D97-AF65-F5344CB8AC3E}">
        <p14:creationId xmlns:p14="http://schemas.microsoft.com/office/powerpoint/2010/main" val="173590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FCA4E-8102-6533-AD22-457694393935}"/>
              </a:ext>
            </a:extLst>
          </p:cNvPr>
          <p:cNvSpPr>
            <a:spLocks noGrp="1"/>
          </p:cNvSpPr>
          <p:nvPr>
            <p:ph type="title"/>
          </p:nvPr>
        </p:nvSpPr>
        <p:spPr>
          <a:xfrm>
            <a:off x="1394030" y="405785"/>
            <a:ext cx="10515600" cy="1325563"/>
          </a:xfrm>
        </p:spPr>
        <p:txBody>
          <a:bodyPr/>
          <a:lstStyle/>
          <a:p>
            <a:r>
              <a:rPr lang="es-ES" dirty="0"/>
              <a:t>Arquitectura cliente-servidor</a:t>
            </a:r>
          </a:p>
        </p:txBody>
      </p:sp>
      <p:pic>
        <p:nvPicPr>
          <p:cNvPr id="9" name="Imagen 8">
            <a:extLst>
              <a:ext uri="{FF2B5EF4-FFF2-40B4-BE49-F238E27FC236}">
                <a16:creationId xmlns:a16="http://schemas.microsoft.com/office/drawing/2014/main" id="{7B5FEE38-91D7-50B6-6365-09E1B2460BF2}"/>
              </a:ext>
            </a:extLst>
          </p:cNvPr>
          <p:cNvPicPr>
            <a:picLocks noChangeAspect="1"/>
          </p:cNvPicPr>
          <p:nvPr/>
        </p:nvPicPr>
        <p:blipFill>
          <a:blip r:embed="rId3"/>
          <a:stretch>
            <a:fillRect/>
          </a:stretch>
        </p:blipFill>
        <p:spPr>
          <a:xfrm>
            <a:off x="1279730" y="2182760"/>
            <a:ext cx="9147380" cy="3392129"/>
          </a:xfrm>
          <a:prstGeom prst="rect">
            <a:avLst/>
          </a:prstGeom>
        </p:spPr>
      </p:pic>
      <p:sp>
        <p:nvSpPr>
          <p:cNvPr id="3" name="Marcador de número de diapositiva 2">
            <a:extLst>
              <a:ext uri="{FF2B5EF4-FFF2-40B4-BE49-F238E27FC236}">
                <a16:creationId xmlns:a16="http://schemas.microsoft.com/office/drawing/2014/main" id="{5FAFE85D-516F-6C9C-9D75-5305E5FA9A61}"/>
              </a:ext>
            </a:extLst>
          </p:cNvPr>
          <p:cNvSpPr>
            <a:spLocks noGrp="1"/>
          </p:cNvSpPr>
          <p:nvPr>
            <p:ph type="sldNum" sz="quarter" idx="12"/>
          </p:nvPr>
        </p:nvSpPr>
        <p:spPr/>
        <p:txBody>
          <a:bodyPr/>
          <a:lstStyle/>
          <a:p>
            <a:fld id="{17A2F33E-5344-4F77-A5AA-3009173103DD}" type="slidenum">
              <a:rPr lang="es-ES" smtClean="0"/>
              <a:t>4</a:t>
            </a:fld>
            <a:endParaRPr lang="es-ES"/>
          </a:p>
        </p:txBody>
      </p:sp>
    </p:spTree>
    <p:extLst>
      <p:ext uri="{BB962C8B-B14F-4D97-AF65-F5344CB8AC3E}">
        <p14:creationId xmlns:p14="http://schemas.microsoft.com/office/powerpoint/2010/main" val="242546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9BA014-B11E-10DF-4613-B6E345574ED0}"/>
              </a:ext>
            </a:extLst>
          </p:cNvPr>
          <p:cNvSpPr>
            <a:spLocks noGrp="1"/>
          </p:cNvSpPr>
          <p:nvPr>
            <p:ph idx="1"/>
          </p:nvPr>
        </p:nvSpPr>
        <p:spPr>
          <a:xfrm>
            <a:off x="838200" y="725529"/>
            <a:ext cx="10515600" cy="5406942"/>
          </a:xfrm>
        </p:spPr>
        <p:txBody>
          <a:bodyPr/>
          <a:lstStyle/>
          <a:p>
            <a:pPr marL="0" indent="0" algn="just">
              <a:buNone/>
            </a:pP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status –</a:t>
            </a:r>
            <a:r>
              <a:rPr lang="es-ES" sz="1800" b="1" dirty="0" err="1">
                <a:solidFill>
                  <a:prstClr val="black"/>
                </a:solidFill>
                <a:latin typeface="Lucida Console" panose="020B0609040504020204" pitchFamily="49" charset="0"/>
              </a:rPr>
              <a:t>sb</a:t>
            </a:r>
            <a:r>
              <a:rPr lang="es-ES" sz="1800" b="1" dirty="0">
                <a:solidFill>
                  <a:prstClr val="black"/>
                </a:solidFill>
                <a:latin typeface="Lucida Console" panose="020B0609040504020204" pitchFamily="49" charset="0"/>
              </a:rPr>
              <a:t>  </a:t>
            </a:r>
            <a:r>
              <a:rPr lang="es-ES" sz="1800" dirty="0">
                <a:solidFill>
                  <a:prstClr val="black"/>
                </a:solidFill>
                <a:latin typeface="Lucida Console" panose="020B0609040504020204" pitchFamily="49" charset="0"/>
              </a:rPr>
              <a:t>(este comando nos muestra los archivos que sufrieron cambios y que no han sido registrados en </a:t>
            </a:r>
            <a:r>
              <a:rPr lang="es-ES" sz="1800" dirty="0" err="1">
                <a:solidFill>
                  <a:prstClr val="black"/>
                </a:solidFill>
                <a:latin typeface="Lucida Console" panose="020B0609040504020204" pitchFamily="49" charset="0"/>
              </a:rPr>
              <a:t>git</a:t>
            </a:r>
            <a:r>
              <a:rPr lang="es-ES" sz="1800" dirty="0">
                <a:solidFill>
                  <a:prstClr val="black"/>
                </a:solidFill>
                <a:latin typeface="Lucida Console" panose="020B0609040504020204" pitchFamily="49" charset="0"/>
              </a:rPr>
              <a:t> y la rama en la que estamos trabajando, suponiendo que modificamos el fichero </a:t>
            </a:r>
            <a:r>
              <a:rPr lang="es-ES" sz="1800" dirty="0" err="1">
                <a:solidFill>
                  <a:prstClr val="black"/>
                </a:solidFill>
                <a:latin typeface="Lucida Console" panose="020B0609040504020204" pitchFamily="49" charset="0"/>
              </a:rPr>
              <a:t>index</a:t>
            </a:r>
            <a:r>
              <a:rPr lang="es-ES" sz="1800" dirty="0">
                <a:solidFill>
                  <a:prstClr val="black"/>
                </a:solidFill>
                <a:latin typeface="Lucida Console" panose="020B0609040504020204" pitchFamily="49" charset="0"/>
              </a:rPr>
              <a:t>. </a:t>
            </a:r>
            <a:r>
              <a:rPr lang="es-ES" sz="1800" dirty="0" err="1">
                <a:solidFill>
                  <a:prstClr val="black"/>
                </a:solidFill>
                <a:latin typeface="Lucida Console" panose="020B0609040504020204" pitchFamily="49" charset="0"/>
              </a:rPr>
              <a:t>html</a:t>
            </a:r>
            <a:r>
              <a:rPr lang="es-ES" sz="1800" dirty="0">
                <a:solidFill>
                  <a:prstClr val="black"/>
                </a:solidFill>
                <a:latin typeface="Lucida Console" panose="020B0609040504020204" pitchFamily="49" charset="0"/>
              </a:rPr>
              <a:t>)</a:t>
            </a:r>
          </a:p>
          <a:p>
            <a:pPr marL="0" indent="0">
              <a:buNone/>
            </a:pPr>
            <a:endParaRPr lang="es-ES" sz="1800" dirty="0">
              <a:solidFill>
                <a:prstClr val="black"/>
              </a:solidFill>
              <a:latin typeface="Lucida Console" panose="020B0609040504020204" pitchFamily="49" charset="0"/>
            </a:endParaRPr>
          </a:p>
          <a:p>
            <a:pPr marL="0" indent="0">
              <a:buNone/>
            </a:pPr>
            <a:r>
              <a:rPr lang="es-ES" dirty="0"/>
              <a:t>Creando un alias para este comando </a:t>
            </a:r>
          </a:p>
          <a:p>
            <a:pPr marL="0" indent="0">
              <a:buNone/>
            </a:pP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config</a:t>
            </a:r>
            <a:r>
              <a:rPr lang="es-ES" sz="1800" b="1" dirty="0">
                <a:solidFill>
                  <a:prstClr val="black"/>
                </a:solidFill>
                <a:latin typeface="Lucida Console" panose="020B0609040504020204" pitchFamily="49" charset="0"/>
              </a:rPr>
              <a:t> --global </a:t>
            </a:r>
            <a:r>
              <a:rPr lang="es-ES" sz="1800" b="1" dirty="0" err="1">
                <a:solidFill>
                  <a:prstClr val="black"/>
                </a:solidFill>
                <a:latin typeface="Lucida Console" panose="020B0609040504020204" pitchFamily="49" charset="0"/>
              </a:rPr>
              <a:t>alias.</a:t>
            </a:r>
            <a:r>
              <a:rPr lang="es-ES" sz="1800" b="1" dirty="0" err="1">
                <a:solidFill>
                  <a:srgbClr val="FF0000"/>
                </a:solidFill>
                <a:latin typeface="Lucida Console" panose="020B0609040504020204" pitchFamily="49" charset="0"/>
              </a:rPr>
              <a:t>s</a:t>
            </a:r>
            <a:r>
              <a:rPr lang="es-ES" sz="1800" b="1" dirty="0">
                <a:solidFill>
                  <a:prstClr val="black"/>
                </a:solidFill>
                <a:latin typeface="Lucida Console" panose="020B0609040504020204" pitchFamily="49" charset="0"/>
              </a:rPr>
              <a:t> "status -</a:t>
            </a:r>
            <a:r>
              <a:rPr lang="es-ES" sz="1800" b="1" dirty="0" err="1">
                <a:solidFill>
                  <a:prstClr val="black"/>
                </a:solidFill>
                <a:latin typeface="Lucida Console" panose="020B0609040504020204" pitchFamily="49" charset="0"/>
              </a:rPr>
              <a:t>sb</a:t>
            </a:r>
            <a:r>
              <a:rPr lang="en-US" sz="1800" b="1" dirty="0">
                <a:solidFill>
                  <a:prstClr val="black"/>
                </a:solidFill>
                <a:latin typeface="Lucida Console" panose="020B0609040504020204" pitchFamily="49" charset="0"/>
              </a:rPr>
              <a:t>"</a:t>
            </a:r>
            <a:endParaRPr lang="es-ES" sz="1800" b="1" dirty="0">
              <a:solidFill>
                <a:prstClr val="black"/>
              </a:solidFill>
              <a:latin typeface="Lucida Console" panose="020B0609040504020204" pitchFamily="49" charset="0"/>
            </a:endParaRPr>
          </a:p>
          <a:p>
            <a:pPr marL="0" indent="0">
              <a:buNone/>
            </a:pPr>
            <a:endParaRPr lang="es-ES" sz="1800" b="1" dirty="0">
              <a:solidFill>
                <a:prstClr val="black"/>
              </a:solidFill>
              <a:latin typeface="Lucida Console" panose="020B0609040504020204" pitchFamily="49" charset="0"/>
            </a:endParaRPr>
          </a:p>
        </p:txBody>
      </p:sp>
      <p:pic>
        <p:nvPicPr>
          <p:cNvPr id="11" name="Imagen 10">
            <a:extLst>
              <a:ext uri="{FF2B5EF4-FFF2-40B4-BE49-F238E27FC236}">
                <a16:creationId xmlns:a16="http://schemas.microsoft.com/office/drawing/2014/main" id="{41B5333F-49F2-5094-6C20-65E2E0E64CCF}"/>
              </a:ext>
            </a:extLst>
          </p:cNvPr>
          <p:cNvPicPr>
            <a:picLocks noChangeAspect="1"/>
          </p:cNvPicPr>
          <p:nvPr/>
        </p:nvPicPr>
        <p:blipFill>
          <a:blip r:embed="rId3"/>
          <a:stretch>
            <a:fillRect/>
          </a:stretch>
        </p:blipFill>
        <p:spPr>
          <a:xfrm>
            <a:off x="838200" y="3473492"/>
            <a:ext cx="9653338" cy="1643940"/>
          </a:xfrm>
          <a:prstGeom prst="rect">
            <a:avLst/>
          </a:prstGeom>
        </p:spPr>
      </p:pic>
      <p:sp>
        <p:nvSpPr>
          <p:cNvPr id="2" name="Marcador de número de diapositiva 1">
            <a:extLst>
              <a:ext uri="{FF2B5EF4-FFF2-40B4-BE49-F238E27FC236}">
                <a16:creationId xmlns:a16="http://schemas.microsoft.com/office/drawing/2014/main" id="{ECB03FFC-4246-CF11-FD3E-309F83BFC95F}"/>
              </a:ext>
            </a:extLst>
          </p:cNvPr>
          <p:cNvSpPr>
            <a:spLocks noGrp="1"/>
          </p:cNvSpPr>
          <p:nvPr>
            <p:ph type="sldNum" sz="quarter" idx="12"/>
          </p:nvPr>
        </p:nvSpPr>
        <p:spPr/>
        <p:txBody>
          <a:bodyPr/>
          <a:lstStyle/>
          <a:p>
            <a:fld id="{17A2F33E-5344-4F77-A5AA-3009173103DD}" type="slidenum">
              <a:rPr lang="es-ES" smtClean="0"/>
              <a:t>40</a:t>
            </a:fld>
            <a:endParaRPr lang="es-ES"/>
          </a:p>
        </p:txBody>
      </p:sp>
    </p:spTree>
    <p:extLst>
      <p:ext uri="{BB962C8B-B14F-4D97-AF65-F5344CB8AC3E}">
        <p14:creationId xmlns:p14="http://schemas.microsoft.com/office/powerpoint/2010/main" val="2547365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64816C8-5FD5-67C1-17F2-889781D2F220}"/>
              </a:ext>
            </a:extLst>
          </p:cNvPr>
          <p:cNvSpPr>
            <a:spLocks noGrp="1"/>
          </p:cNvSpPr>
          <p:nvPr>
            <p:ph idx="1"/>
          </p:nvPr>
        </p:nvSpPr>
        <p:spPr>
          <a:xfrm>
            <a:off x="838200" y="1026695"/>
            <a:ext cx="10515600" cy="5150268"/>
          </a:xfrm>
        </p:spPr>
        <p:txBody>
          <a:bodyPr/>
          <a:lstStyle/>
          <a:p>
            <a:r>
              <a:rPr lang="en-CA" dirty="0"/>
              <a:t>Los alias se </a:t>
            </a:r>
            <a:r>
              <a:rPr lang="en-CA" dirty="0" err="1"/>
              <a:t>guardan</a:t>
            </a:r>
            <a:r>
              <a:rPr lang="en-CA" dirty="0"/>
              <a:t> </a:t>
            </a:r>
            <a:r>
              <a:rPr lang="en-CA" dirty="0" err="1"/>
              <a:t>en</a:t>
            </a:r>
            <a:r>
              <a:rPr lang="en-CA" dirty="0"/>
              <a:t> </a:t>
            </a:r>
            <a:r>
              <a:rPr lang="en-CA" dirty="0" err="1"/>
              <a:t>el</a:t>
            </a:r>
            <a:r>
              <a:rPr lang="en-CA" dirty="0"/>
              <a:t> </a:t>
            </a:r>
            <a:r>
              <a:rPr lang="en-CA" dirty="0" err="1"/>
              <a:t>fichero</a:t>
            </a:r>
            <a:r>
              <a:rPr lang="en-CA" dirty="0"/>
              <a:t> de </a:t>
            </a:r>
            <a:r>
              <a:rPr lang="en-CA" dirty="0" err="1"/>
              <a:t>configuraciones</a:t>
            </a:r>
            <a:r>
              <a:rPr lang="en-CA" dirty="0"/>
              <a:t> de git </a:t>
            </a:r>
          </a:p>
          <a:p>
            <a:pPr marL="0" indent="0">
              <a:buNone/>
            </a:pPr>
            <a:r>
              <a:rPr lang="es-ES" sz="1800" dirty="0">
                <a:solidFill>
                  <a:prstClr val="black"/>
                </a:solidFill>
                <a:latin typeface="Lucida Console" panose="020B0609040504020204" pitchFamily="49" charset="0"/>
              </a:rPr>
              <a:t> </a:t>
            </a:r>
          </a:p>
          <a:p>
            <a:pPr marL="0" indent="0">
              <a:buNone/>
            </a:pPr>
            <a:endParaRPr lang="es-ES" sz="1800" b="1" dirty="0">
              <a:solidFill>
                <a:prstClr val="black"/>
              </a:solidFill>
              <a:latin typeface="Lucida Console" panose="020B0609040504020204" pitchFamily="49" charset="0"/>
            </a:endParaRPr>
          </a:p>
          <a:p>
            <a:pPr marL="0" indent="0">
              <a:buNone/>
            </a:pP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config</a:t>
            </a:r>
            <a:r>
              <a:rPr lang="es-ES" sz="1800" b="1" dirty="0">
                <a:solidFill>
                  <a:prstClr val="black"/>
                </a:solidFill>
                <a:latin typeface="Lucida Console" panose="020B0609040504020204" pitchFamily="49" charset="0"/>
              </a:rPr>
              <a:t> --global -e</a:t>
            </a:r>
          </a:p>
          <a:p>
            <a:pPr marL="0" indent="0">
              <a:buNone/>
            </a:pPr>
            <a:endParaRPr lang="en-CA" dirty="0"/>
          </a:p>
          <a:p>
            <a:endParaRPr lang="en-CA" dirty="0"/>
          </a:p>
          <a:p>
            <a:pPr marL="0" indent="0">
              <a:buNone/>
            </a:pPr>
            <a:endParaRPr lang="es-ES" dirty="0"/>
          </a:p>
        </p:txBody>
      </p:sp>
      <p:pic>
        <p:nvPicPr>
          <p:cNvPr id="5" name="Imagen 4">
            <a:extLst>
              <a:ext uri="{FF2B5EF4-FFF2-40B4-BE49-F238E27FC236}">
                <a16:creationId xmlns:a16="http://schemas.microsoft.com/office/drawing/2014/main" id="{8A36A6DF-746E-D2C9-E2AF-9C6B5E265DCF}"/>
              </a:ext>
            </a:extLst>
          </p:cNvPr>
          <p:cNvPicPr>
            <a:picLocks noChangeAspect="1"/>
          </p:cNvPicPr>
          <p:nvPr/>
        </p:nvPicPr>
        <p:blipFill>
          <a:blip r:embed="rId3"/>
          <a:stretch>
            <a:fillRect/>
          </a:stretch>
        </p:blipFill>
        <p:spPr>
          <a:xfrm>
            <a:off x="5226609" y="1577641"/>
            <a:ext cx="5530516" cy="1851359"/>
          </a:xfrm>
          <a:prstGeom prst="rect">
            <a:avLst/>
          </a:prstGeom>
        </p:spPr>
      </p:pic>
      <p:sp>
        <p:nvSpPr>
          <p:cNvPr id="8" name="CuadroTexto 7">
            <a:extLst>
              <a:ext uri="{FF2B5EF4-FFF2-40B4-BE49-F238E27FC236}">
                <a16:creationId xmlns:a16="http://schemas.microsoft.com/office/drawing/2014/main" id="{B51EA4D0-5E85-7645-C547-D8A8F5A21921}"/>
              </a:ext>
            </a:extLst>
          </p:cNvPr>
          <p:cNvSpPr txBox="1"/>
          <p:nvPr/>
        </p:nvSpPr>
        <p:spPr>
          <a:xfrm>
            <a:off x="5226609" y="4131100"/>
            <a:ext cx="6096000" cy="2031325"/>
          </a:xfrm>
          <a:prstGeom prst="rect">
            <a:avLst/>
          </a:prstGeom>
          <a:noFill/>
          <a:ln>
            <a:solidFill>
              <a:schemeClr val="accent1">
                <a:shade val="50000"/>
              </a:schemeClr>
            </a:solidFill>
          </a:ln>
        </p:spPr>
        <p:txBody>
          <a:bodyPr wrap="square">
            <a:spAutoFit/>
          </a:bodyPr>
          <a:lstStyle/>
          <a:p>
            <a:r>
              <a:rPr lang="es-ES" sz="1800" dirty="0">
                <a:solidFill>
                  <a:prstClr val="black"/>
                </a:solidFill>
                <a:latin typeface="Lucida Console" panose="020B0609040504020204" pitchFamily="49" charset="0"/>
              </a:rPr>
              <a:t>user.name=Marina</a:t>
            </a:r>
          </a:p>
          <a:p>
            <a:r>
              <a:rPr lang="es-ES" sz="1800" dirty="0">
                <a:solidFill>
                  <a:prstClr val="black"/>
                </a:solidFill>
                <a:latin typeface="Lucida Console" panose="020B0609040504020204" pitchFamily="49" charset="0"/>
              </a:rPr>
              <a:t>user.email=almaralesmarina24@gmail.com</a:t>
            </a:r>
          </a:p>
          <a:p>
            <a:r>
              <a:rPr lang="es-ES" sz="1800" dirty="0" err="1">
                <a:solidFill>
                  <a:prstClr val="black"/>
                </a:solidFill>
                <a:latin typeface="Lucida Console" panose="020B0609040504020204" pitchFamily="49" charset="0"/>
              </a:rPr>
              <a:t>credential.helper</a:t>
            </a:r>
            <a:r>
              <a:rPr lang="es-ES" sz="1800" dirty="0">
                <a:solidFill>
                  <a:prstClr val="black"/>
                </a:solidFill>
                <a:latin typeface="Lucida Console" panose="020B0609040504020204" pitchFamily="49" charset="0"/>
              </a:rPr>
              <a:t>=manager</a:t>
            </a:r>
          </a:p>
          <a:p>
            <a:r>
              <a:rPr lang="en-US" sz="1800" dirty="0" err="1">
                <a:solidFill>
                  <a:prstClr val="black"/>
                </a:solidFill>
                <a:latin typeface="Lucida Console" panose="020B0609040504020204" pitchFamily="49" charset="0"/>
              </a:rPr>
              <a:t>alias.lg</a:t>
            </a:r>
            <a:r>
              <a:rPr lang="en-US" sz="1800" dirty="0">
                <a:solidFill>
                  <a:prstClr val="black"/>
                </a:solidFill>
                <a:latin typeface="Lucida Console" panose="020B0609040504020204" pitchFamily="49" charset="0"/>
              </a:rPr>
              <a:t>=log --</a:t>
            </a:r>
            <a:r>
              <a:rPr lang="en-US" sz="1800" dirty="0" err="1">
                <a:solidFill>
                  <a:prstClr val="black"/>
                </a:solidFill>
                <a:latin typeface="Lucida Console" panose="020B0609040504020204" pitchFamily="49" charset="0"/>
              </a:rPr>
              <a:t>oneline</a:t>
            </a:r>
            <a:r>
              <a:rPr lang="en-US" sz="1800" dirty="0">
                <a:solidFill>
                  <a:prstClr val="black"/>
                </a:solidFill>
                <a:latin typeface="Lucida Console" panose="020B0609040504020204" pitchFamily="49" charset="0"/>
              </a:rPr>
              <a:t> --decorate --all --graph</a:t>
            </a:r>
          </a:p>
          <a:p>
            <a:r>
              <a:rPr lang="es-ES" sz="1800" dirty="0" err="1">
                <a:solidFill>
                  <a:prstClr val="black"/>
                </a:solidFill>
                <a:latin typeface="Lucida Console" panose="020B0609040504020204" pitchFamily="49" charset="0"/>
              </a:rPr>
              <a:t>alias.s</a:t>
            </a:r>
            <a:r>
              <a:rPr lang="es-ES" sz="1800" dirty="0">
                <a:solidFill>
                  <a:prstClr val="black"/>
                </a:solidFill>
                <a:latin typeface="Lucida Console" panose="020B0609040504020204" pitchFamily="49" charset="0"/>
              </a:rPr>
              <a:t>=status -</a:t>
            </a:r>
            <a:r>
              <a:rPr lang="es-ES" sz="1800" dirty="0" err="1">
                <a:solidFill>
                  <a:prstClr val="black"/>
                </a:solidFill>
                <a:latin typeface="Lucida Console" panose="020B0609040504020204" pitchFamily="49" charset="0"/>
              </a:rPr>
              <a:t>sb</a:t>
            </a:r>
            <a:endParaRPr lang="es-ES" sz="1800" dirty="0">
              <a:solidFill>
                <a:prstClr val="black"/>
              </a:solidFill>
              <a:latin typeface="Lucida Console" panose="020B0609040504020204" pitchFamily="49" charset="0"/>
            </a:endParaRPr>
          </a:p>
          <a:p>
            <a:r>
              <a:rPr lang="es-ES" sz="1800" dirty="0">
                <a:solidFill>
                  <a:prstClr val="black"/>
                </a:solidFill>
                <a:latin typeface="Lucida Console" panose="020B0609040504020204" pitchFamily="49" charset="0"/>
              </a:rPr>
              <a:t>alias.sb=</a:t>
            </a:r>
            <a:r>
              <a:rPr lang="es-ES" sz="1800" dirty="0" err="1">
                <a:solidFill>
                  <a:prstClr val="black"/>
                </a:solidFill>
                <a:latin typeface="Lucida Console" panose="020B0609040504020204" pitchFamily="49" charset="0"/>
              </a:rPr>
              <a:t>git</a:t>
            </a:r>
            <a:r>
              <a:rPr lang="es-ES" sz="1800" dirty="0">
                <a:solidFill>
                  <a:prstClr val="black"/>
                </a:solidFill>
                <a:latin typeface="Lucida Console" panose="020B0609040504020204" pitchFamily="49" charset="0"/>
              </a:rPr>
              <a:t> status -</a:t>
            </a:r>
            <a:r>
              <a:rPr lang="es-ES" sz="1800" dirty="0" err="1">
                <a:solidFill>
                  <a:prstClr val="black"/>
                </a:solidFill>
                <a:latin typeface="Lucida Console" panose="020B0609040504020204" pitchFamily="49" charset="0"/>
              </a:rPr>
              <a:t>sb</a:t>
            </a:r>
            <a:endParaRPr lang="es-ES" sz="1800" dirty="0">
              <a:solidFill>
                <a:prstClr val="black"/>
              </a:solidFill>
              <a:latin typeface="Lucida Console" panose="020B0609040504020204" pitchFamily="49" charset="0"/>
            </a:endParaRPr>
          </a:p>
        </p:txBody>
      </p:sp>
      <p:sp>
        <p:nvSpPr>
          <p:cNvPr id="10" name="CuadroTexto 9">
            <a:extLst>
              <a:ext uri="{FF2B5EF4-FFF2-40B4-BE49-F238E27FC236}">
                <a16:creationId xmlns:a16="http://schemas.microsoft.com/office/drawing/2014/main" id="{EE40AC79-6E5B-56AE-A37E-A36F38B44EFE}"/>
              </a:ext>
            </a:extLst>
          </p:cNvPr>
          <p:cNvSpPr txBox="1"/>
          <p:nvPr/>
        </p:nvSpPr>
        <p:spPr>
          <a:xfrm>
            <a:off x="838200" y="4207794"/>
            <a:ext cx="6096000" cy="369332"/>
          </a:xfrm>
          <a:prstGeom prst="rect">
            <a:avLst/>
          </a:prstGeom>
          <a:noFill/>
        </p:spPr>
        <p:txBody>
          <a:bodyPr wrap="square">
            <a:spAutoFit/>
          </a:bodyPr>
          <a:lstStyle/>
          <a:p>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config</a:t>
            </a:r>
            <a:r>
              <a:rPr lang="es-ES" sz="1800" b="1" dirty="0">
                <a:solidFill>
                  <a:prstClr val="black"/>
                </a:solidFill>
                <a:latin typeface="Lucida Console" panose="020B0609040504020204" pitchFamily="49" charset="0"/>
              </a:rPr>
              <a:t> --global –l</a:t>
            </a:r>
          </a:p>
        </p:txBody>
      </p:sp>
      <p:sp>
        <p:nvSpPr>
          <p:cNvPr id="2" name="Marcador de número de diapositiva 1">
            <a:extLst>
              <a:ext uri="{FF2B5EF4-FFF2-40B4-BE49-F238E27FC236}">
                <a16:creationId xmlns:a16="http://schemas.microsoft.com/office/drawing/2014/main" id="{BBD79F28-7BAD-A838-6496-596366E6276F}"/>
              </a:ext>
            </a:extLst>
          </p:cNvPr>
          <p:cNvSpPr>
            <a:spLocks noGrp="1"/>
          </p:cNvSpPr>
          <p:nvPr>
            <p:ph type="sldNum" sz="quarter" idx="12"/>
          </p:nvPr>
        </p:nvSpPr>
        <p:spPr/>
        <p:txBody>
          <a:bodyPr/>
          <a:lstStyle/>
          <a:p>
            <a:fld id="{17A2F33E-5344-4F77-A5AA-3009173103DD}" type="slidenum">
              <a:rPr lang="es-ES" smtClean="0"/>
              <a:t>41</a:t>
            </a:fld>
            <a:endParaRPr lang="es-ES"/>
          </a:p>
        </p:txBody>
      </p:sp>
      <p:sp>
        <p:nvSpPr>
          <p:cNvPr id="6" name="CuadroTexto 5">
            <a:extLst>
              <a:ext uri="{FF2B5EF4-FFF2-40B4-BE49-F238E27FC236}">
                <a16:creationId xmlns:a16="http://schemas.microsoft.com/office/drawing/2014/main" id="{A7157644-D1FE-4904-AF66-F205460F89E5}"/>
              </a:ext>
            </a:extLst>
          </p:cNvPr>
          <p:cNvSpPr txBox="1"/>
          <p:nvPr/>
        </p:nvSpPr>
        <p:spPr>
          <a:xfrm>
            <a:off x="838200" y="4881662"/>
            <a:ext cx="4022558" cy="923330"/>
          </a:xfrm>
          <a:prstGeom prst="rect">
            <a:avLst/>
          </a:prstGeom>
          <a:noFill/>
        </p:spPr>
        <p:txBody>
          <a:bodyPr wrap="square" rtlCol="0">
            <a:spAutoFit/>
          </a:bodyPr>
          <a:lstStyle/>
          <a:p>
            <a:r>
              <a:rPr lang="es-ES" dirty="0"/>
              <a:t>Esta variante es un poco más segura porque no estamos en modo escritura y no se puede modificar este archivo</a:t>
            </a:r>
          </a:p>
        </p:txBody>
      </p:sp>
    </p:spTree>
    <p:extLst>
      <p:ext uri="{BB962C8B-B14F-4D97-AF65-F5344CB8AC3E}">
        <p14:creationId xmlns:p14="http://schemas.microsoft.com/office/powerpoint/2010/main" val="4020942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FDEF6A-3F44-3200-0D63-6F5A82A3F32F}"/>
              </a:ext>
            </a:extLst>
          </p:cNvPr>
          <p:cNvSpPr>
            <a:spLocks noGrp="1"/>
          </p:cNvSpPr>
          <p:nvPr>
            <p:ph type="title"/>
          </p:nvPr>
        </p:nvSpPr>
        <p:spPr/>
        <p:txBody>
          <a:bodyPr>
            <a:normAutofit/>
          </a:bodyPr>
          <a:lstStyle/>
          <a:p>
            <a:r>
              <a:rPr lang="en-CA" sz="4000" dirty="0" err="1"/>
              <a:t>Actualizar</a:t>
            </a:r>
            <a:r>
              <a:rPr lang="en-CA" sz="4000" dirty="0"/>
              <a:t> </a:t>
            </a:r>
            <a:r>
              <a:rPr lang="en-CA" sz="4000" dirty="0" err="1"/>
              <a:t>mensaje</a:t>
            </a:r>
            <a:r>
              <a:rPr lang="en-CA" sz="4000" dirty="0"/>
              <a:t> del commit</a:t>
            </a:r>
            <a:endParaRPr lang="es-ES" sz="4000" dirty="0"/>
          </a:p>
        </p:txBody>
      </p:sp>
      <p:sp>
        <p:nvSpPr>
          <p:cNvPr id="3" name="Marcador de contenido 2">
            <a:extLst>
              <a:ext uri="{FF2B5EF4-FFF2-40B4-BE49-F238E27FC236}">
                <a16:creationId xmlns:a16="http://schemas.microsoft.com/office/drawing/2014/main" id="{78726277-552D-AC36-5DAC-8446C614BC6F}"/>
              </a:ext>
            </a:extLst>
          </p:cNvPr>
          <p:cNvSpPr>
            <a:spLocks noGrp="1"/>
          </p:cNvSpPr>
          <p:nvPr>
            <p:ph idx="1"/>
          </p:nvPr>
        </p:nvSpPr>
        <p:spPr/>
        <p:txBody>
          <a:bodyPr>
            <a:normAutofit/>
          </a:bodyPr>
          <a:lstStyle/>
          <a:p>
            <a:pPr marL="0" indent="0">
              <a:buNone/>
            </a:pPr>
            <a:r>
              <a:rPr lang="es-ES" sz="1800"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git</a:t>
            </a:r>
            <a:r>
              <a:rPr lang="es-ES" sz="2400" b="1"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commit</a:t>
            </a:r>
            <a:r>
              <a:rPr lang="es-ES" sz="2400" b="1"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amend</a:t>
            </a:r>
            <a:r>
              <a:rPr lang="es-ES" sz="2400" b="1"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m"Actualizamos</a:t>
            </a:r>
            <a:r>
              <a:rPr lang="es-ES" sz="2400" b="1" dirty="0">
                <a:solidFill>
                  <a:prstClr val="black"/>
                </a:solidFill>
                <a:latin typeface="Lucida Console" panose="020B0609040504020204" pitchFamily="49" charset="0"/>
              </a:rPr>
              <a:t> el readme.md"</a:t>
            </a:r>
          </a:p>
          <a:p>
            <a:pPr marL="0" indent="0">
              <a:buNone/>
            </a:pPr>
            <a:r>
              <a:rPr lang="es-ES" sz="2400" b="1" dirty="0">
                <a:solidFill>
                  <a:prstClr val="black"/>
                </a:solidFill>
                <a:latin typeface="Lucida Console" panose="020B0609040504020204" pitchFamily="49" charset="0"/>
              </a:rPr>
              <a:t> </a:t>
            </a:r>
            <a:r>
              <a:rPr lang="es-ES" sz="2400" dirty="0">
                <a:solidFill>
                  <a:prstClr val="black"/>
                </a:solidFill>
                <a:latin typeface="Lucida Console" panose="020B0609040504020204" pitchFamily="49" charset="0"/>
              </a:rPr>
              <a:t>Este comando cambia el mensaje del último </a:t>
            </a:r>
            <a:r>
              <a:rPr lang="es-ES" sz="2400" dirty="0" err="1">
                <a:solidFill>
                  <a:prstClr val="black"/>
                </a:solidFill>
                <a:latin typeface="Lucida Console" panose="020B0609040504020204" pitchFamily="49" charset="0"/>
              </a:rPr>
              <a:t>commit</a:t>
            </a:r>
            <a:endParaRPr lang="es-ES" sz="2400" dirty="0">
              <a:solidFill>
                <a:prstClr val="black"/>
              </a:solidFill>
              <a:latin typeface="Lucida Console" panose="020B0609040504020204" pitchFamily="49" charset="0"/>
            </a:endParaRPr>
          </a:p>
          <a:p>
            <a:pPr marL="0" indent="0">
              <a:buNone/>
            </a:pPr>
            <a:endParaRPr lang="es-ES" sz="1800" dirty="0">
              <a:solidFill>
                <a:prstClr val="black"/>
              </a:solidFill>
              <a:latin typeface="Lucida Console" panose="020B0609040504020204" pitchFamily="49" charset="0"/>
            </a:endParaRPr>
          </a:p>
          <a:p>
            <a:pPr marL="0" indent="0">
              <a:buNone/>
            </a:pPr>
            <a:endParaRPr lang="es-ES" sz="2400" dirty="0">
              <a:solidFill>
                <a:prstClr val="black"/>
              </a:solidFill>
              <a:latin typeface="Lucida Console" panose="020B0609040504020204" pitchFamily="49" charset="0"/>
            </a:endParaRPr>
          </a:p>
          <a:p>
            <a:pPr marL="0" indent="0">
              <a:buNone/>
            </a:pPr>
            <a:r>
              <a:rPr lang="es-ES" sz="2400" dirty="0">
                <a:solidFill>
                  <a:prstClr val="black"/>
                </a:solidFill>
                <a:latin typeface="Lucida Console" panose="020B0609040504020204" pitchFamily="49" charset="0"/>
              </a:rPr>
              <a:t>  </a:t>
            </a:r>
          </a:p>
          <a:p>
            <a:pPr marL="0" indent="0">
              <a:buNone/>
            </a:pPr>
            <a:r>
              <a:rPr lang="es-ES" sz="2400" dirty="0">
                <a:solidFill>
                  <a:prstClr val="black"/>
                </a:solidFill>
                <a:latin typeface="Lucida Console" panose="020B0609040504020204" pitchFamily="49" charset="0"/>
              </a:rPr>
              <a:t> </a:t>
            </a:r>
          </a:p>
          <a:p>
            <a:pPr marL="0" indent="0">
              <a:buNone/>
            </a:pPr>
            <a:r>
              <a:rPr lang="es-ES" sz="2400" dirty="0">
                <a:solidFill>
                  <a:prstClr val="black"/>
                </a:solidFill>
                <a:latin typeface="Lucida Console" panose="020B0609040504020204" pitchFamily="49" charset="0"/>
              </a:rPr>
              <a:t>  </a:t>
            </a:r>
          </a:p>
        </p:txBody>
      </p:sp>
      <p:sp>
        <p:nvSpPr>
          <p:cNvPr id="4" name="Marcador de número de diapositiva 3">
            <a:extLst>
              <a:ext uri="{FF2B5EF4-FFF2-40B4-BE49-F238E27FC236}">
                <a16:creationId xmlns:a16="http://schemas.microsoft.com/office/drawing/2014/main" id="{6C3F142A-AA0A-CE51-7EC2-D9B5DEF0A2EE}"/>
              </a:ext>
            </a:extLst>
          </p:cNvPr>
          <p:cNvSpPr>
            <a:spLocks noGrp="1"/>
          </p:cNvSpPr>
          <p:nvPr>
            <p:ph type="sldNum" sz="quarter" idx="12"/>
          </p:nvPr>
        </p:nvSpPr>
        <p:spPr/>
        <p:txBody>
          <a:bodyPr/>
          <a:lstStyle/>
          <a:p>
            <a:fld id="{17A2F33E-5344-4F77-A5AA-3009173103DD}" type="slidenum">
              <a:rPr lang="es-ES" smtClean="0"/>
              <a:t>42</a:t>
            </a:fld>
            <a:endParaRPr lang="es-ES"/>
          </a:p>
        </p:txBody>
      </p:sp>
      <p:pic>
        <p:nvPicPr>
          <p:cNvPr id="6" name="Imagen 5">
            <a:extLst>
              <a:ext uri="{FF2B5EF4-FFF2-40B4-BE49-F238E27FC236}">
                <a16:creationId xmlns:a16="http://schemas.microsoft.com/office/drawing/2014/main" id="{A36E7CDA-7F7F-4B9D-94BB-71A4671302B2}"/>
              </a:ext>
            </a:extLst>
          </p:cNvPr>
          <p:cNvPicPr>
            <a:picLocks noChangeAspect="1"/>
          </p:cNvPicPr>
          <p:nvPr/>
        </p:nvPicPr>
        <p:blipFill>
          <a:blip r:embed="rId3"/>
          <a:stretch>
            <a:fillRect/>
          </a:stretch>
        </p:blipFill>
        <p:spPr>
          <a:xfrm>
            <a:off x="1106403" y="3102435"/>
            <a:ext cx="8984081" cy="1662070"/>
          </a:xfrm>
          <a:prstGeom prst="rect">
            <a:avLst/>
          </a:prstGeom>
        </p:spPr>
      </p:pic>
    </p:spTree>
    <p:extLst>
      <p:ext uri="{BB962C8B-B14F-4D97-AF65-F5344CB8AC3E}">
        <p14:creationId xmlns:p14="http://schemas.microsoft.com/office/powerpoint/2010/main" val="522841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29A43-3329-4A07-66FF-E1C5F2860502}"/>
              </a:ext>
            </a:extLst>
          </p:cNvPr>
          <p:cNvSpPr>
            <a:spLocks noGrp="1"/>
          </p:cNvSpPr>
          <p:nvPr>
            <p:ph type="title"/>
          </p:nvPr>
        </p:nvSpPr>
        <p:spPr/>
        <p:txBody>
          <a:bodyPr/>
          <a:lstStyle/>
          <a:p>
            <a:r>
              <a:rPr lang="en-CA" dirty="0" err="1"/>
              <a:t>Eliminar</a:t>
            </a:r>
            <a:r>
              <a:rPr lang="en-CA" dirty="0"/>
              <a:t> </a:t>
            </a:r>
            <a:r>
              <a:rPr lang="en-CA" dirty="0" err="1"/>
              <a:t>archivos</a:t>
            </a:r>
            <a:r>
              <a:rPr lang="en-CA" dirty="0"/>
              <a:t> con git</a:t>
            </a:r>
            <a:endParaRPr lang="es-ES" dirty="0"/>
          </a:p>
        </p:txBody>
      </p:sp>
      <p:sp>
        <p:nvSpPr>
          <p:cNvPr id="3" name="Marcador de contenido 2">
            <a:extLst>
              <a:ext uri="{FF2B5EF4-FFF2-40B4-BE49-F238E27FC236}">
                <a16:creationId xmlns:a16="http://schemas.microsoft.com/office/drawing/2014/main" id="{CEE2E968-AB2E-A750-20CD-9BBE2954BFC3}"/>
              </a:ext>
            </a:extLst>
          </p:cNvPr>
          <p:cNvSpPr>
            <a:spLocks noGrp="1"/>
          </p:cNvSpPr>
          <p:nvPr>
            <p:ph idx="1"/>
          </p:nvPr>
        </p:nvSpPr>
        <p:spPr/>
        <p:txBody>
          <a:bodyPr/>
          <a:lstStyle/>
          <a:p>
            <a:pPr marL="0" indent="0">
              <a:buNone/>
            </a:pPr>
            <a:r>
              <a:rPr lang="es-ES" sz="2400" b="1" dirty="0" err="1">
                <a:solidFill>
                  <a:prstClr val="black"/>
                </a:solidFill>
                <a:latin typeface="Lucida Console" panose="020B0609040504020204" pitchFamily="49" charset="0"/>
              </a:rPr>
              <a:t>git</a:t>
            </a:r>
            <a:r>
              <a:rPr lang="es-ES" sz="2400" b="1"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rm</a:t>
            </a:r>
            <a:r>
              <a:rPr lang="es-ES" sz="2400" b="1" dirty="0">
                <a:solidFill>
                  <a:prstClr val="black"/>
                </a:solidFill>
                <a:latin typeface="Lucida Console" panose="020B0609040504020204" pitchFamily="49" charset="0"/>
              </a:rPr>
              <a:t> README.md</a:t>
            </a:r>
          </a:p>
          <a:p>
            <a:pPr marL="0" indent="0">
              <a:buNone/>
            </a:pPr>
            <a:endParaRPr lang="es-ES" dirty="0"/>
          </a:p>
        </p:txBody>
      </p:sp>
      <p:sp>
        <p:nvSpPr>
          <p:cNvPr id="7" name="CuadroTexto 6">
            <a:extLst>
              <a:ext uri="{FF2B5EF4-FFF2-40B4-BE49-F238E27FC236}">
                <a16:creationId xmlns:a16="http://schemas.microsoft.com/office/drawing/2014/main" id="{8D899291-0362-B0EA-415A-167F16A74B1B}"/>
              </a:ext>
            </a:extLst>
          </p:cNvPr>
          <p:cNvSpPr txBox="1"/>
          <p:nvPr/>
        </p:nvSpPr>
        <p:spPr>
          <a:xfrm>
            <a:off x="709861" y="4416157"/>
            <a:ext cx="7984959" cy="369332"/>
          </a:xfrm>
          <a:prstGeom prst="rect">
            <a:avLst/>
          </a:prstGeom>
          <a:noFill/>
        </p:spPr>
        <p:txBody>
          <a:bodyPr wrap="square">
            <a:spAutoFit/>
          </a:bodyPr>
          <a:lstStyle/>
          <a:p>
            <a:endParaRPr lang="es-ES" sz="1800" dirty="0">
              <a:solidFill>
                <a:prstClr val="black"/>
              </a:solidFill>
              <a:latin typeface="Lucida Console" panose="020B0609040504020204" pitchFamily="49" charset="0"/>
            </a:endParaRPr>
          </a:p>
        </p:txBody>
      </p:sp>
      <p:sp>
        <p:nvSpPr>
          <p:cNvPr id="11" name="CuadroTexto 10">
            <a:extLst>
              <a:ext uri="{FF2B5EF4-FFF2-40B4-BE49-F238E27FC236}">
                <a16:creationId xmlns:a16="http://schemas.microsoft.com/office/drawing/2014/main" id="{576F9A5E-CEA5-CFFC-354D-0476E4D6F2F3}"/>
              </a:ext>
            </a:extLst>
          </p:cNvPr>
          <p:cNvSpPr txBox="1"/>
          <p:nvPr/>
        </p:nvSpPr>
        <p:spPr>
          <a:xfrm>
            <a:off x="838201" y="4458761"/>
            <a:ext cx="7984958" cy="461665"/>
          </a:xfrm>
          <a:prstGeom prst="rect">
            <a:avLst/>
          </a:prstGeom>
          <a:noFill/>
        </p:spPr>
        <p:txBody>
          <a:bodyPr wrap="square">
            <a:spAutoFit/>
          </a:bodyPr>
          <a:lstStyle/>
          <a:p>
            <a:r>
              <a:rPr lang="it-IT" sz="2400" dirty="0">
                <a:solidFill>
                  <a:prstClr val="black"/>
                </a:solidFill>
                <a:latin typeface="Lucida Console" panose="020B0609040504020204" pitchFamily="49" charset="0"/>
              </a:rPr>
              <a:t>git commit -m "Borrando archivo README.md"</a:t>
            </a:r>
          </a:p>
        </p:txBody>
      </p:sp>
      <p:pic>
        <p:nvPicPr>
          <p:cNvPr id="5" name="Imagen 4">
            <a:extLst>
              <a:ext uri="{FF2B5EF4-FFF2-40B4-BE49-F238E27FC236}">
                <a16:creationId xmlns:a16="http://schemas.microsoft.com/office/drawing/2014/main" id="{832D86C2-3E88-FFF4-E9B2-4D9A51E44489}"/>
              </a:ext>
            </a:extLst>
          </p:cNvPr>
          <p:cNvPicPr>
            <a:picLocks noChangeAspect="1"/>
          </p:cNvPicPr>
          <p:nvPr/>
        </p:nvPicPr>
        <p:blipFill>
          <a:blip r:embed="rId3"/>
          <a:stretch>
            <a:fillRect/>
          </a:stretch>
        </p:blipFill>
        <p:spPr>
          <a:xfrm>
            <a:off x="838198" y="5163385"/>
            <a:ext cx="8257675" cy="1329490"/>
          </a:xfrm>
          <a:prstGeom prst="rect">
            <a:avLst/>
          </a:prstGeom>
        </p:spPr>
      </p:pic>
      <p:sp>
        <p:nvSpPr>
          <p:cNvPr id="4" name="Marcador de número de diapositiva 3">
            <a:extLst>
              <a:ext uri="{FF2B5EF4-FFF2-40B4-BE49-F238E27FC236}">
                <a16:creationId xmlns:a16="http://schemas.microsoft.com/office/drawing/2014/main" id="{4B711626-9DE6-A7D8-0C72-05B3EE7889EB}"/>
              </a:ext>
            </a:extLst>
          </p:cNvPr>
          <p:cNvSpPr>
            <a:spLocks noGrp="1"/>
          </p:cNvSpPr>
          <p:nvPr>
            <p:ph type="sldNum" sz="quarter" idx="12"/>
          </p:nvPr>
        </p:nvSpPr>
        <p:spPr/>
        <p:txBody>
          <a:bodyPr/>
          <a:lstStyle/>
          <a:p>
            <a:fld id="{17A2F33E-5344-4F77-A5AA-3009173103DD}" type="slidenum">
              <a:rPr lang="es-ES" smtClean="0"/>
              <a:t>43</a:t>
            </a:fld>
            <a:endParaRPr lang="es-ES"/>
          </a:p>
        </p:txBody>
      </p:sp>
      <p:pic>
        <p:nvPicPr>
          <p:cNvPr id="6" name="Imagen 5">
            <a:extLst>
              <a:ext uri="{FF2B5EF4-FFF2-40B4-BE49-F238E27FC236}">
                <a16:creationId xmlns:a16="http://schemas.microsoft.com/office/drawing/2014/main" id="{1052F887-102F-4D98-94B3-B122D632D52F}"/>
              </a:ext>
            </a:extLst>
          </p:cNvPr>
          <p:cNvPicPr>
            <a:picLocks noChangeAspect="1"/>
          </p:cNvPicPr>
          <p:nvPr/>
        </p:nvPicPr>
        <p:blipFill>
          <a:blip r:embed="rId4"/>
          <a:stretch>
            <a:fillRect/>
          </a:stretch>
        </p:blipFill>
        <p:spPr>
          <a:xfrm>
            <a:off x="838198" y="2528169"/>
            <a:ext cx="9733550" cy="1654634"/>
          </a:xfrm>
          <a:prstGeom prst="rect">
            <a:avLst/>
          </a:prstGeom>
        </p:spPr>
      </p:pic>
    </p:spTree>
    <p:extLst>
      <p:ext uri="{BB962C8B-B14F-4D97-AF65-F5344CB8AC3E}">
        <p14:creationId xmlns:p14="http://schemas.microsoft.com/office/powerpoint/2010/main" val="826307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70A094-C855-D708-FA93-6B7B7D140886}"/>
              </a:ext>
            </a:extLst>
          </p:cNvPr>
          <p:cNvSpPr>
            <a:spLocks noGrp="1"/>
          </p:cNvSpPr>
          <p:nvPr>
            <p:ph type="title"/>
          </p:nvPr>
        </p:nvSpPr>
        <p:spPr/>
        <p:txBody>
          <a:bodyPr/>
          <a:lstStyle/>
          <a:p>
            <a:r>
              <a:rPr lang="en-CA" dirty="0" err="1"/>
              <a:t>Ignorando</a:t>
            </a:r>
            <a:r>
              <a:rPr lang="en-CA" dirty="0"/>
              <a:t> </a:t>
            </a:r>
            <a:r>
              <a:rPr lang="en-CA" dirty="0" err="1"/>
              <a:t>archivos</a:t>
            </a:r>
            <a:endParaRPr lang="es-ES" dirty="0"/>
          </a:p>
        </p:txBody>
      </p:sp>
      <p:sp>
        <p:nvSpPr>
          <p:cNvPr id="3" name="Marcador de contenido 2">
            <a:extLst>
              <a:ext uri="{FF2B5EF4-FFF2-40B4-BE49-F238E27FC236}">
                <a16:creationId xmlns:a16="http://schemas.microsoft.com/office/drawing/2014/main" id="{4AC527FF-E019-2FBE-A83B-CD27C7B03F9A}"/>
              </a:ext>
            </a:extLst>
          </p:cNvPr>
          <p:cNvSpPr>
            <a:spLocks noGrp="1"/>
          </p:cNvSpPr>
          <p:nvPr>
            <p:ph idx="1"/>
          </p:nvPr>
        </p:nvSpPr>
        <p:spPr/>
        <p:txBody>
          <a:bodyPr/>
          <a:lstStyle/>
          <a:p>
            <a:r>
              <a:rPr lang="en-CA" dirty="0" err="1"/>
              <a:t>Existen</a:t>
            </a:r>
            <a:r>
              <a:rPr lang="en-CA" dirty="0"/>
              <a:t> </a:t>
            </a:r>
            <a:r>
              <a:rPr lang="en-CA" dirty="0" err="1"/>
              <a:t>archivos</a:t>
            </a:r>
            <a:r>
              <a:rPr lang="en-CA" dirty="0"/>
              <a:t> a </a:t>
            </a:r>
            <a:r>
              <a:rPr lang="en-CA" dirty="0" err="1"/>
              <a:t>los</a:t>
            </a:r>
            <a:r>
              <a:rPr lang="en-CA" dirty="0"/>
              <a:t> que no </a:t>
            </a:r>
            <a:r>
              <a:rPr lang="en-CA" dirty="0" err="1"/>
              <a:t>nos</a:t>
            </a:r>
            <a:r>
              <a:rPr lang="en-CA" dirty="0"/>
              <a:t> </a:t>
            </a:r>
            <a:r>
              <a:rPr lang="en-CA" dirty="0" err="1"/>
              <a:t>interesa</a:t>
            </a:r>
            <a:r>
              <a:rPr lang="en-CA" dirty="0"/>
              <a:t> </a:t>
            </a:r>
            <a:r>
              <a:rPr lang="en-CA" dirty="0" err="1"/>
              <a:t>darle</a:t>
            </a:r>
            <a:r>
              <a:rPr lang="en-CA" dirty="0"/>
              <a:t> </a:t>
            </a:r>
            <a:r>
              <a:rPr lang="en-CA" dirty="0" err="1"/>
              <a:t>seguimiento</a:t>
            </a:r>
            <a:r>
              <a:rPr lang="en-CA" dirty="0"/>
              <a:t> , </a:t>
            </a:r>
            <a:r>
              <a:rPr lang="en-CA" dirty="0" err="1"/>
              <a:t>como</a:t>
            </a:r>
            <a:r>
              <a:rPr lang="en-CA" dirty="0"/>
              <a:t> </a:t>
            </a:r>
            <a:r>
              <a:rPr lang="en-CA" dirty="0" err="1"/>
              <a:t>por</a:t>
            </a:r>
            <a:r>
              <a:rPr lang="en-CA" dirty="0"/>
              <a:t> </a:t>
            </a:r>
            <a:r>
              <a:rPr lang="en-CA" dirty="0" err="1"/>
              <a:t>ejemplo</a:t>
            </a:r>
            <a:r>
              <a:rPr lang="en-CA" dirty="0"/>
              <a:t> </a:t>
            </a:r>
            <a:r>
              <a:rPr lang="en-CA" dirty="0" err="1"/>
              <a:t>los</a:t>
            </a:r>
            <a:r>
              <a:rPr lang="en-CA" dirty="0"/>
              <a:t> .log</a:t>
            </a:r>
          </a:p>
          <a:p>
            <a:pPr marL="0" indent="0">
              <a:buNone/>
            </a:pPr>
            <a:r>
              <a:rPr lang="es-ES" dirty="0"/>
              <a:t>   Creamos un fichero .</a:t>
            </a:r>
            <a:r>
              <a:rPr lang="es-ES" dirty="0" err="1"/>
              <a:t>gitignore</a:t>
            </a:r>
            <a:r>
              <a:rPr lang="es-ES" dirty="0"/>
              <a:t> e incluimos los archivos y carpetas que      queremos ignorar</a:t>
            </a:r>
          </a:p>
          <a:p>
            <a:pPr marL="0" indent="0">
              <a:buNone/>
            </a:pPr>
            <a:endParaRPr lang="en-CA" dirty="0"/>
          </a:p>
        </p:txBody>
      </p:sp>
      <p:pic>
        <p:nvPicPr>
          <p:cNvPr id="5" name="Imagen 4">
            <a:extLst>
              <a:ext uri="{FF2B5EF4-FFF2-40B4-BE49-F238E27FC236}">
                <a16:creationId xmlns:a16="http://schemas.microsoft.com/office/drawing/2014/main" id="{782E85D9-5689-B67A-E8F9-E39C4F390958}"/>
              </a:ext>
            </a:extLst>
          </p:cNvPr>
          <p:cNvPicPr>
            <a:picLocks noChangeAspect="1"/>
          </p:cNvPicPr>
          <p:nvPr/>
        </p:nvPicPr>
        <p:blipFill>
          <a:blip r:embed="rId3"/>
          <a:stretch>
            <a:fillRect/>
          </a:stretch>
        </p:blipFill>
        <p:spPr>
          <a:xfrm>
            <a:off x="1078832" y="3750886"/>
            <a:ext cx="6412831" cy="2008230"/>
          </a:xfrm>
          <a:prstGeom prst="rect">
            <a:avLst/>
          </a:prstGeom>
        </p:spPr>
      </p:pic>
      <p:sp>
        <p:nvSpPr>
          <p:cNvPr id="4" name="Marcador de número de diapositiva 3">
            <a:extLst>
              <a:ext uri="{FF2B5EF4-FFF2-40B4-BE49-F238E27FC236}">
                <a16:creationId xmlns:a16="http://schemas.microsoft.com/office/drawing/2014/main" id="{09CF6AB8-7CEA-E511-03B0-264BB1F3D196}"/>
              </a:ext>
            </a:extLst>
          </p:cNvPr>
          <p:cNvSpPr>
            <a:spLocks noGrp="1"/>
          </p:cNvSpPr>
          <p:nvPr>
            <p:ph type="sldNum" sz="quarter" idx="12"/>
          </p:nvPr>
        </p:nvSpPr>
        <p:spPr/>
        <p:txBody>
          <a:bodyPr/>
          <a:lstStyle/>
          <a:p>
            <a:fld id="{17A2F33E-5344-4F77-A5AA-3009173103DD}" type="slidenum">
              <a:rPr lang="es-ES" smtClean="0"/>
              <a:t>44</a:t>
            </a:fld>
            <a:endParaRPr lang="es-ES"/>
          </a:p>
        </p:txBody>
      </p:sp>
    </p:spTree>
    <p:extLst>
      <p:ext uri="{BB962C8B-B14F-4D97-AF65-F5344CB8AC3E}">
        <p14:creationId xmlns:p14="http://schemas.microsoft.com/office/powerpoint/2010/main" val="3714556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0843B-5863-8D43-0625-40FF5D9BFE61}"/>
              </a:ext>
            </a:extLst>
          </p:cNvPr>
          <p:cNvSpPr>
            <a:spLocks noGrp="1"/>
          </p:cNvSpPr>
          <p:nvPr>
            <p:ph type="title"/>
          </p:nvPr>
        </p:nvSpPr>
        <p:spPr/>
        <p:txBody>
          <a:bodyPr/>
          <a:lstStyle/>
          <a:p>
            <a:r>
              <a:rPr lang="es-ES" dirty="0"/>
              <a:t>Recuperar archivos borrados</a:t>
            </a:r>
          </a:p>
        </p:txBody>
      </p:sp>
      <p:sp>
        <p:nvSpPr>
          <p:cNvPr id="3" name="Marcador de contenido 2">
            <a:extLst>
              <a:ext uri="{FF2B5EF4-FFF2-40B4-BE49-F238E27FC236}">
                <a16:creationId xmlns:a16="http://schemas.microsoft.com/office/drawing/2014/main" id="{DC7D3AED-05AD-2368-A281-9FFFFBAF86BE}"/>
              </a:ext>
            </a:extLst>
          </p:cNvPr>
          <p:cNvSpPr>
            <a:spLocks noGrp="1"/>
          </p:cNvSpPr>
          <p:nvPr>
            <p:ph idx="1"/>
          </p:nvPr>
        </p:nvSpPr>
        <p:spPr>
          <a:xfrm>
            <a:off x="838200" y="1801518"/>
            <a:ext cx="10515600" cy="4351338"/>
          </a:xfrm>
        </p:spPr>
        <p:txBody>
          <a:bodyPr/>
          <a:lstStyle/>
          <a:p>
            <a:pPr marL="0" indent="0">
              <a:buNone/>
            </a:pPr>
            <a:r>
              <a:rPr lang="es-ES" sz="2400" b="1" dirty="0" err="1">
                <a:solidFill>
                  <a:prstClr val="black"/>
                </a:solidFill>
                <a:latin typeface="Lucida Console" panose="020B0609040504020204" pitchFamily="49" charset="0"/>
              </a:rPr>
              <a:t>git</a:t>
            </a:r>
            <a:r>
              <a:rPr lang="es-ES" sz="2400" b="1"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reflog</a:t>
            </a:r>
            <a:endParaRPr lang="es-ES" sz="2400" b="1" dirty="0">
              <a:solidFill>
                <a:prstClr val="black"/>
              </a:solidFill>
              <a:latin typeface="Lucida Console" panose="020B0609040504020204" pitchFamily="49" charset="0"/>
            </a:endParaRPr>
          </a:p>
          <a:p>
            <a:pPr marL="0" indent="0">
              <a:buNone/>
            </a:pPr>
            <a:endParaRPr lang="es-ES" dirty="0"/>
          </a:p>
        </p:txBody>
      </p:sp>
      <p:sp>
        <p:nvSpPr>
          <p:cNvPr id="12" name="CuadroTexto 11">
            <a:extLst>
              <a:ext uri="{FF2B5EF4-FFF2-40B4-BE49-F238E27FC236}">
                <a16:creationId xmlns:a16="http://schemas.microsoft.com/office/drawing/2014/main" id="{2011912D-0A6E-7603-89FF-BA71E5BD9017}"/>
              </a:ext>
            </a:extLst>
          </p:cNvPr>
          <p:cNvSpPr txBox="1"/>
          <p:nvPr/>
        </p:nvSpPr>
        <p:spPr>
          <a:xfrm>
            <a:off x="6609347" y="3008770"/>
            <a:ext cx="6096000" cy="461665"/>
          </a:xfrm>
          <a:prstGeom prst="rect">
            <a:avLst/>
          </a:prstGeom>
          <a:noFill/>
        </p:spPr>
        <p:txBody>
          <a:bodyPr wrap="square">
            <a:spAutoFit/>
          </a:bodyPr>
          <a:lstStyle/>
          <a:p>
            <a:r>
              <a:rPr lang="es-ES"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git</a:t>
            </a:r>
            <a:r>
              <a:rPr lang="es-ES" sz="2400" b="1"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reset</a:t>
            </a:r>
            <a:r>
              <a:rPr lang="es-ES" sz="2400" b="1"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hard</a:t>
            </a:r>
            <a:r>
              <a:rPr lang="es-ES" sz="2400" b="1"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id_commit</a:t>
            </a:r>
            <a:r>
              <a:rPr lang="es-ES" sz="2400" b="1" dirty="0">
                <a:solidFill>
                  <a:prstClr val="black"/>
                </a:solidFill>
                <a:latin typeface="Lucida Console" panose="020B0609040504020204" pitchFamily="49" charset="0"/>
              </a:rPr>
              <a:t> </a:t>
            </a:r>
            <a:endParaRPr lang="es-ES" sz="2400" b="1" dirty="0">
              <a:solidFill>
                <a:srgbClr val="000000"/>
              </a:solidFill>
              <a:highlight>
                <a:srgbClr val="BFBFBF"/>
              </a:highlight>
              <a:latin typeface="Lucida Console" panose="020B0609040504020204" pitchFamily="49" charset="0"/>
            </a:endParaRPr>
          </a:p>
        </p:txBody>
      </p:sp>
      <p:pic>
        <p:nvPicPr>
          <p:cNvPr id="7" name="Imagen 6">
            <a:extLst>
              <a:ext uri="{FF2B5EF4-FFF2-40B4-BE49-F238E27FC236}">
                <a16:creationId xmlns:a16="http://schemas.microsoft.com/office/drawing/2014/main" id="{250D10DC-C9A3-10D7-A7FE-47291CF8B1CF}"/>
              </a:ext>
            </a:extLst>
          </p:cNvPr>
          <p:cNvPicPr>
            <a:picLocks noChangeAspect="1"/>
          </p:cNvPicPr>
          <p:nvPr/>
        </p:nvPicPr>
        <p:blipFill>
          <a:blip r:embed="rId3"/>
          <a:stretch>
            <a:fillRect/>
          </a:stretch>
        </p:blipFill>
        <p:spPr>
          <a:xfrm>
            <a:off x="950495" y="2397541"/>
            <a:ext cx="5883441" cy="3618248"/>
          </a:xfrm>
          <a:prstGeom prst="rect">
            <a:avLst/>
          </a:prstGeom>
        </p:spPr>
      </p:pic>
      <p:cxnSp>
        <p:nvCxnSpPr>
          <p:cNvPr id="16" name="Conector recto de flecha 15">
            <a:extLst>
              <a:ext uri="{FF2B5EF4-FFF2-40B4-BE49-F238E27FC236}">
                <a16:creationId xmlns:a16="http://schemas.microsoft.com/office/drawing/2014/main" id="{BA8A3DAF-921E-CB36-7D11-979FEA2FD5D7}"/>
              </a:ext>
            </a:extLst>
          </p:cNvPr>
          <p:cNvCxnSpPr>
            <a:cxnSpLocks/>
          </p:cNvCxnSpPr>
          <p:nvPr/>
        </p:nvCxnSpPr>
        <p:spPr>
          <a:xfrm flipV="1">
            <a:off x="5470358" y="3304674"/>
            <a:ext cx="1524000" cy="1315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C500D321-AFDB-23C6-81CE-6DA87DD6E9CE}"/>
              </a:ext>
            </a:extLst>
          </p:cNvPr>
          <p:cNvPicPr>
            <a:picLocks noChangeAspect="1"/>
          </p:cNvPicPr>
          <p:nvPr/>
        </p:nvPicPr>
        <p:blipFill>
          <a:blip r:embed="rId4"/>
          <a:stretch>
            <a:fillRect/>
          </a:stretch>
        </p:blipFill>
        <p:spPr>
          <a:xfrm>
            <a:off x="7482637" y="3579622"/>
            <a:ext cx="3983458" cy="2913253"/>
          </a:xfrm>
          <a:prstGeom prst="rect">
            <a:avLst/>
          </a:prstGeom>
        </p:spPr>
      </p:pic>
      <p:sp>
        <p:nvSpPr>
          <p:cNvPr id="4" name="Marcador de número de diapositiva 3">
            <a:extLst>
              <a:ext uri="{FF2B5EF4-FFF2-40B4-BE49-F238E27FC236}">
                <a16:creationId xmlns:a16="http://schemas.microsoft.com/office/drawing/2014/main" id="{BA4F7FE1-1E30-50A9-9401-8DE3285FD94A}"/>
              </a:ext>
            </a:extLst>
          </p:cNvPr>
          <p:cNvSpPr>
            <a:spLocks noGrp="1"/>
          </p:cNvSpPr>
          <p:nvPr>
            <p:ph type="sldNum" sz="quarter" idx="12"/>
          </p:nvPr>
        </p:nvSpPr>
        <p:spPr/>
        <p:txBody>
          <a:bodyPr/>
          <a:lstStyle/>
          <a:p>
            <a:fld id="{17A2F33E-5344-4F77-A5AA-3009173103DD}" type="slidenum">
              <a:rPr lang="es-ES" smtClean="0"/>
              <a:t>45</a:t>
            </a:fld>
            <a:endParaRPr lang="es-ES"/>
          </a:p>
        </p:txBody>
      </p:sp>
    </p:spTree>
    <p:extLst>
      <p:ext uri="{BB962C8B-B14F-4D97-AF65-F5344CB8AC3E}">
        <p14:creationId xmlns:p14="http://schemas.microsoft.com/office/powerpoint/2010/main" val="1806269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1E914-C720-8E45-0E14-0C22FD5D9997}"/>
              </a:ext>
            </a:extLst>
          </p:cNvPr>
          <p:cNvSpPr>
            <a:spLocks noGrp="1"/>
          </p:cNvSpPr>
          <p:nvPr>
            <p:ph type="title"/>
          </p:nvPr>
        </p:nvSpPr>
        <p:spPr/>
        <p:txBody>
          <a:bodyPr/>
          <a:lstStyle/>
          <a:p>
            <a:r>
              <a:rPr lang="es-ES" dirty="0"/>
              <a:t>Ejercicio práctico</a:t>
            </a:r>
          </a:p>
        </p:txBody>
      </p:sp>
      <p:sp>
        <p:nvSpPr>
          <p:cNvPr id="6" name="Marcador de contenido 5">
            <a:extLst>
              <a:ext uri="{FF2B5EF4-FFF2-40B4-BE49-F238E27FC236}">
                <a16:creationId xmlns:a16="http://schemas.microsoft.com/office/drawing/2014/main" id="{127C8112-DD2B-E621-1971-20900D6BB6CC}"/>
              </a:ext>
            </a:extLst>
          </p:cNvPr>
          <p:cNvSpPr>
            <a:spLocks noGrp="1"/>
          </p:cNvSpPr>
          <p:nvPr>
            <p:ph idx="1"/>
          </p:nvPr>
        </p:nvSpPr>
        <p:spPr/>
        <p:txBody>
          <a:bodyPr>
            <a:normAutofit lnSpcReduction="10000"/>
          </a:bodyPr>
          <a:lstStyle/>
          <a:p>
            <a:r>
              <a:rPr lang="es-ES" dirty="0"/>
              <a:t>Cree una carpeta llamada </a:t>
            </a:r>
            <a:r>
              <a:rPr lang="en-CA" dirty="0"/>
              <a:t>“Mi primer Proyecto con git”</a:t>
            </a:r>
          </a:p>
          <a:p>
            <a:r>
              <a:rPr lang="es-ES" dirty="0"/>
              <a:t>Dentro de esta carpeta inicialice el proyecto de </a:t>
            </a:r>
            <a:r>
              <a:rPr lang="es-ES" dirty="0" err="1"/>
              <a:t>git</a:t>
            </a:r>
            <a:r>
              <a:rPr lang="es-ES" dirty="0"/>
              <a:t> y realice las configuraciones necesarias, usuario, correo y alias (no es necesario ya que se realizó en el primer ejercicio).</a:t>
            </a:r>
          </a:p>
          <a:p>
            <a:r>
              <a:rPr lang="es-ES" dirty="0"/>
              <a:t>Dentro del repositorio cree un archivo llamado README.md, ingrese el siguiente contenido</a:t>
            </a:r>
          </a:p>
          <a:p>
            <a:pPr marL="0" indent="0">
              <a:buNone/>
            </a:pPr>
            <a:r>
              <a:rPr lang="es-ES" dirty="0"/>
              <a:t>   #información</a:t>
            </a:r>
          </a:p>
          <a:p>
            <a:pPr marL="0" indent="0">
              <a:buNone/>
            </a:pPr>
            <a:r>
              <a:rPr lang="es-ES" dirty="0"/>
              <a:t>    Este es el resultado de mi esfuerzo aprendiendo GIT</a:t>
            </a:r>
          </a:p>
          <a:p>
            <a:r>
              <a:rPr lang="es-ES" dirty="0"/>
              <a:t>Agregue el README.md al </a:t>
            </a:r>
            <a:r>
              <a:rPr lang="es-ES" dirty="0" err="1"/>
              <a:t>stage</a:t>
            </a:r>
            <a:r>
              <a:rPr lang="es-ES" dirty="0"/>
              <a:t> o escenario</a:t>
            </a:r>
          </a:p>
          <a:p>
            <a:r>
              <a:rPr lang="es-ES" dirty="0"/>
              <a:t>Realice el primer </a:t>
            </a:r>
            <a:r>
              <a:rPr lang="es-ES" dirty="0" err="1"/>
              <a:t>commit</a:t>
            </a:r>
            <a:r>
              <a:rPr lang="es-ES" dirty="0"/>
              <a:t> con el mensaje Creación del </a:t>
            </a:r>
            <a:r>
              <a:rPr lang="es-ES" dirty="0" err="1"/>
              <a:t>Readme</a:t>
            </a:r>
            <a:endParaRPr lang="es-ES" dirty="0"/>
          </a:p>
          <a:p>
            <a:pPr marL="0" indent="0">
              <a:buNone/>
            </a:pPr>
            <a:endParaRPr lang="es-ES" dirty="0"/>
          </a:p>
          <a:p>
            <a:endParaRPr lang="es-ES" dirty="0"/>
          </a:p>
          <a:p>
            <a:endParaRPr lang="es-ES" dirty="0"/>
          </a:p>
          <a:p>
            <a:endParaRPr lang="es-ES" dirty="0"/>
          </a:p>
        </p:txBody>
      </p:sp>
      <p:sp>
        <p:nvSpPr>
          <p:cNvPr id="9" name="Rectangle 5">
            <a:extLst>
              <a:ext uri="{FF2B5EF4-FFF2-40B4-BE49-F238E27FC236}">
                <a16:creationId xmlns:a16="http://schemas.microsoft.com/office/drawing/2014/main" id="{F509DC8A-F8FD-C885-1BA0-B0BB3E98B87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 name="Marcador de número de diapositiva 2">
            <a:extLst>
              <a:ext uri="{FF2B5EF4-FFF2-40B4-BE49-F238E27FC236}">
                <a16:creationId xmlns:a16="http://schemas.microsoft.com/office/drawing/2014/main" id="{131075A8-C6C1-BD7A-D44E-ED388884553F}"/>
              </a:ext>
            </a:extLst>
          </p:cNvPr>
          <p:cNvSpPr>
            <a:spLocks noGrp="1"/>
          </p:cNvSpPr>
          <p:nvPr>
            <p:ph type="sldNum" sz="quarter" idx="12"/>
          </p:nvPr>
        </p:nvSpPr>
        <p:spPr/>
        <p:txBody>
          <a:bodyPr/>
          <a:lstStyle/>
          <a:p>
            <a:fld id="{17A2F33E-5344-4F77-A5AA-3009173103DD}" type="slidenum">
              <a:rPr lang="es-ES" smtClean="0"/>
              <a:t>46</a:t>
            </a:fld>
            <a:endParaRPr lang="es-ES"/>
          </a:p>
        </p:txBody>
      </p:sp>
    </p:spTree>
    <p:extLst>
      <p:ext uri="{BB962C8B-B14F-4D97-AF65-F5344CB8AC3E}">
        <p14:creationId xmlns:p14="http://schemas.microsoft.com/office/powerpoint/2010/main" val="2866731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C39B73B-AF15-4EFB-0651-86BBDF856F90}"/>
              </a:ext>
            </a:extLst>
          </p:cNvPr>
          <p:cNvSpPr>
            <a:spLocks noGrp="1"/>
          </p:cNvSpPr>
          <p:nvPr>
            <p:ph idx="1"/>
          </p:nvPr>
        </p:nvSpPr>
        <p:spPr>
          <a:xfrm>
            <a:off x="838200" y="657726"/>
            <a:ext cx="10515600" cy="5519237"/>
          </a:xfrm>
        </p:spPr>
        <p:txBody>
          <a:bodyPr/>
          <a:lstStyle/>
          <a:p>
            <a:r>
              <a:rPr lang="es-ES" dirty="0"/>
              <a:t>Cree una carpeta dentro del proyecto llamada logs</a:t>
            </a:r>
          </a:p>
          <a:p>
            <a:r>
              <a:rPr lang="es-ES" dirty="0"/>
              <a:t>Dentro de la carpeta logs, cree un archivo llamado hoy.log</a:t>
            </a:r>
          </a:p>
          <a:p>
            <a:r>
              <a:rPr lang="es-ES" dirty="0"/>
              <a:t>Crear otro archivo llamado historia.log</a:t>
            </a:r>
          </a:p>
          <a:p>
            <a:r>
              <a:rPr lang="es-ES" dirty="0"/>
              <a:t>Agregue únicamente el archivo hoy.log al </a:t>
            </a:r>
            <a:r>
              <a:rPr lang="es-ES" dirty="0" err="1"/>
              <a:t>stage</a:t>
            </a:r>
            <a:r>
              <a:rPr lang="es-ES" dirty="0"/>
              <a:t> y la carpeta logs.</a:t>
            </a:r>
          </a:p>
          <a:p>
            <a:r>
              <a:rPr lang="es-ES" dirty="0"/>
              <a:t>Realice el segundo </a:t>
            </a:r>
            <a:r>
              <a:rPr lang="es-ES" dirty="0" err="1"/>
              <a:t>commit</a:t>
            </a:r>
            <a:r>
              <a:rPr lang="es-ES" dirty="0"/>
              <a:t> con el archivo hoy.log, y el mensaje coloque “Creamos el archivo hoy.log”</a:t>
            </a:r>
          </a:p>
          <a:p>
            <a:r>
              <a:rPr lang="es-ES" dirty="0"/>
              <a:t>Vamos a crear ahora el archivo .</a:t>
            </a:r>
            <a:r>
              <a:rPr lang="es-ES" dirty="0" err="1"/>
              <a:t>gitignore</a:t>
            </a:r>
            <a:endParaRPr lang="es-ES" dirty="0"/>
          </a:p>
          <a:p>
            <a:r>
              <a:rPr lang="es-ES" dirty="0"/>
              <a:t>Ignoremos completamente el archivo historia.log</a:t>
            </a:r>
          </a:p>
          <a:p>
            <a:r>
              <a:rPr lang="es-ES" dirty="0"/>
              <a:t>Agregue al </a:t>
            </a:r>
            <a:r>
              <a:rPr lang="es-ES" dirty="0" err="1"/>
              <a:t>stage</a:t>
            </a:r>
            <a:r>
              <a:rPr lang="es-ES" dirty="0"/>
              <a:t> el archivo .</a:t>
            </a:r>
            <a:r>
              <a:rPr lang="es-ES" dirty="0" err="1"/>
              <a:t>gitignore</a:t>
            </a:r>
            <a:endParaRPr lang="es-ES" dirty="0"/>
          </a:p>
          <a:p>
            <a:r>
              <a:rPr lang="es-ES" dirty="0"/>
              <a:t>Realice un </a:t>
            </a:r>
            <a:r>
              <a:rPr lang="es-ES" dirty="0" err="1"/>
              <a:t>commit</a:t>
            </a:r>
            <a:r>
              <a:rPr lang="es-ES" dirty="0"/>
              <a:t> únicamente con el archivo .</a:t>
            </a:r>
            <a:r>
              <a:rPr lang="es-ES" dirty="0" err="1"/>
              <a:t>gitignore</a:t>
            </a:r>
            <a:endParaRPr lang="es-ES" dirty="0"/>
          </a:p>
          <a:p>
            <a:endParaRPr lang="es-ES" dirty="0"/>
          </a:p>
        </p:txBody>
      </p:sp>
      <p:sp>
        <p:nvSpPr>
          <p:cNvPr id="2" name="Marcador de número de diapositiva 1">
            <a:extLst>
              <a:ext uri="{FF2B5EF4-FFF2-40B4-BE49-F238E27FC236}">
                <a16:creationId xmlns:a16="http://schemas.microsoft.com/office/drawing/2014/main" id="{BF069A58-FDD1-F96C-12BD-025950EA29B1}"/>
              </a:ext>
            </a:extLst>
          </p:cNvPr>
          <p:cNvSpPr>
            <a:spLocks noGrp="1"/>
          </p:cNvSpPr>
          <p:nvPr>
            <p:ph type="sldNum" sz="quarter" idx="12"/>
          </p:nvPr>
        </p:nvSpPr>
        <p:spPr/>
        <p:txBody>
          <a:bodyPr/>
          <a:lstStyle/>
          <a:p>
            <a:fld id="{17A2F33E-5344-4F77-A5AA-3009173103DD}" type="slidenum">
              <a:rPr lang="es-ES" smtClean="0"/>
              <a:t>47</a:t>
            </a:fld>
            <a:endParaRPr lang="es-ES"/>
          </a:p>
        </p:txBody>
      </p:sp>
    </p:spTree>
    <p:extLst>
      <p:ext uri="{BB962C8B-B14F-4D97-AF65-F5344CB8AC3E}">
        <p14:creationId xmlns:p14="http://schemas.microsoft.com/office/powerpoint/2010/main" val="524670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B29DFF8-F2C8-1363-6617-B4CC89E71F1C}"/>
              </a:ext>
            </a:extLst>
          </p:cNvPr>
          <p:cNvSpPr>
            <a:spLocks noGrp="1"/>
          </p:cNvSpPr>
          <p:nvPr>
            <p:ph idx="1"/>
          </p:nvPr>
        </p:nvSpPr>
        <p:spPr>
          <a:xfrm>
            <a:off x="838200" y="545432"/>
            <a:ext cx="10515600" cy="5631531"/>
          </a:xfrm>
        </p:spPr>
        <p:txBody>
          <a:bodyPr/>
          <a:lstStyle/>
          <a:p>
            <a:pPr>
              <a:buFont typeface="Arial" panose="020B0604020202020204" pitchFamily="34" charset="0"/>
              <a:buChar char="•"/>
            </a:pPr>
            <a:r>
              <a:rPr lang="es-ES" dirty="0"/>
              <a:t>Borre la carpeta LOGS</a:t>
            </a:r>
          </a:p>
          <a:p>
            <a:pPr>
              <a:buFont typeface="Arial" panose="020B0604020202020204" pitchFamily="34" charset="0"/>
              <a:buChar char="•"/>
            </a:pPr>
            <a:r>
              <a:rPr lang="es-ES" dirty="0"/>
              <a:t>Borre el archivo .</a:t>
            </a:r>
            <a:r>
              <a:rPr lang="es-ES" dirty="0" err="1"/>
              <a:t>gitignore</a:t>
            </a:r>
            <a:endParaRPr lang="es-ES" dirty="0"/>
          </a:p>
          <a:p>
            <a:pPr>
              <a:buFont typeface="Arial" panose="020B0604020202020204" pitchFamily="34" charset="0"/>
              <a:buChar char="•"/>
            </a:pPr>
            <a:r>
              <a:rPr lang="es-ES" dirty="0"/>
              <a:t>El único archivo que debe de quedar, es el README.md.</a:t>
            </a:r>
          </a:p>
          <a:p>
            <a:r>
              <a:rPr lang="es-ES" dirty="0"/>
              <a:t>Reconstruir todo lo borrado con un único comando. .</a:t>
            </a:r>
          </a:p>
        </p:txBody>
      </p:sp>
      <p:sp>
        <p:nvSpPr>
          <p:cNvPr id="2" name="Marcador de número de diapositiva 1">
            <a:extLst>
              <a:ext uri="{FF2B5EF4-FFF2-40B4-BE49-F238E27FC236}">
                <a16:creationId xmlns:a16="http://schemas.microsoft.com/office/drawing/2014/main" id="{24B20C86-63A1-AE29-5B96-7DDD525F8688}"/>
              </a:ext>
            </a:extLst>
          </p:cNvPr>
          <p:cNvSpPr>
            <a:spLocks noGrp="1"/>
          </p:cNvSpPr>
          <p:nvPr>
            <p:ph type="sldNum" sz="quarter" idx="12"/>
          </p:nvPr>
        </p:nvSpPr>
        <p:spPr/>
        <p:txBody>
          <a:bodyPr/>
          <a:lstStyle/>
          <a:p>
            <a:fld id="{17A2F33E-5344-4F77-A5AA-3009173103DD}" type="slidenum">
              <a:rPr lang="es-ES" smtClean="0"/>
              <a:t>48</a:t>
            </a:fld>
            <a:endParaRPr lang="es-ES"/>
          </a:p>
        </p:txBody>
      </p:sp>
    </p:spTree>
    <p:extLst>
      <p:ext uri="{BB962C8B-B14F-4D97-AF65-F5344CB8AC3E}">
        <p14:creationId xmlns:p14="http://schemas.microsoft.com/office/powerpoint/2010/main" val="3635153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77A51-7431-ADEF-AF6B-8300C20DD896}"/>
              </a:ext>
            </a:extLst>
          </p:cNvPr>
          <p:cNvSpPr>
            <a:spLocks noGrp="1"/>
          </p:cNvSpPr>
          <p:nvPr>
            <p:ph type="title"/>
          </p:nvPr>
        </p:nvSpPr>
        <p:spPr/>
        <p:txBody>
          <a:bodyPr/>
          <a:lstStyle/>
          <a:p>
            <a:endParaRPr lang="es-ES" dirty="0"/>
          </a:p>
        </p:txBody>
      </p:sp>
      <p:pic>
        <p:nvPicPr>
          <p:cNvPr id="18" name="Imagen 17">
            <a:extLst>
              <a:ext uri="{FF2B5EF4-FFF2-40B4-BE49-F238E27FC236}">
                <a16:creationId xmlns:a16="http://schemas.microsoft.com/office/drawing/2014/main" id="{F9DA6389-3F53-77BC-C05C-4C390CAE80DE}"/>
              </a:ext>
            </a:extLst>
          </p:cNvPr>
          <p:cNvPicPr>
            <a:picLocks noChangeAspect="1"/>
          </p:cNvPicPr>
          <p:nvPr/>
        </p:nvPicPr>
        <p:blipFill>
          <a:blip r:embed="rId3"/>
          <a:stretch>
            <a:fillRect/>
          </a:stretch>
        </p:blipFill>
        <p:spPr>
          <a:xfrm>
            <a:off x="838200" y="406400"/>
            <a:ext cx="10506075" cy="6086475"/>
          </a:xfrm>
          <a:prstGeom prst="rect">
            <a:avLst/>
          </a:prstGeom>
        </p:spPr>
      </p:pic>
      <p:sp>
        <p:nvSpPr>
          <p:cNvPr id="3" name="Marcador de número de diapositiva 2">
            <a:extLst>
              <a:ext uri="{FF2B5EF4-FFF2-40B4-BE49-F238E27FC236}">
                <a16:creationId xmlns:a16="http://schemas.microsoft.com/office/drawing/2014/main" id="{2C647C67-ED2C-A32F-635B-06D8F68ACE6A}"/>
              </a:ext>
            </a:extLst>
          </p:cNvPr>
          <p:cNvSpPr>
            <a:spLocks noGrp="1"/>
          </p:cNvSpPr>
          <p:nvPr>
            <p:ph type="sldNum" sz="quarter" idx="12"/>
          </p:nvPr>
        </p:nvSpPr>
        <p:spPr/>
        <p:txBody>
          <a:bodyPr/>
          <a:lstStyle/>
          <a:p>
            <a:fld id="{17A2F33E-5344-4F77-A5AA-3009173103DD}" type="slidenum">
              <a:rPr lang="es-ES" smtClean="0"/>
              <a:t>49</a:t>
            </a:fld>
            <a:endParaRPr lang="es-ES"/>
          </a:p>
        </p:txBody>
      </p:sp>
    </p:spTree>
    <p:extLst>
      <p:ext uri="{BB962C8B-B14F-4D97-AF65-F5344CB8AC3E}">
        <p14:creationId xmlns:p14="http://schemas.microsoft.com/office/powerpoint/2010/main" val="3402497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77AD4-9A07-5711-7776-FEE18FC05D9F}"/>
              </a:ext>
            </a:extLst>
          </p:cNvPr>
          <p:cNvSpPr>
            <a:spLocks noGrp="1"/>
          </p:cNvSpPr>
          <p:nvPr>
            <p:ph type="title"/>
          </p:nvPr>
        </p:nvSpPr>
        <p:spPr/>
        <p:txBody>
          <a:bodyPr/>
          <a:lstStyle/>
          <a:p>
            <a:r>
              <a:rPr lang="es-ES" dirty="0"/>
              <a:t>Qué es el desarrollo web</a:t>
            </a:r>
            <a:br>
              <a:rPr lang="es-ES" b="1" dirty="0"/>
            </a:br>
            <a:endParaRPr lang="es-ES" dirty="0"/>
          </a:p>
        </p:txBody>
      </p:sp>
      <p:sp>
        <p:nvSpPr>
          <p:cNvPr id="3" name="Marcador de contenido 2">
            <a:extLst>
              <a:ext uri="{FF2B5EF4-FFF2-40B4-BE49-F238E27FC236}">
                <a16:creationId xmlns:a16="http://schemas.microsoft.com/office/drawing/2014/main" id="{6C79279E-00E4-75EB-43AB-92280E92781C}"/>
              </a:ext>
            </a:extLst>
          </p:cNvPr>
          <p:cNvSpPr>
            <a:spLocks noGrp="1"/>
          </p:cNvSpPr>
          <p:nvPr>
            <p:ph idx="1"/>
          </p:nvPr>
        </p:nvSpPr>
        <p:spPr>
          <a:xfrm>
            <a:off x="838200" y="1825625"/>
            <a:ext cx="10515600" cy="1789772"/>
          </a:xfrm>
        </p:spPr>
        <p:txBody>
          <a:bodyPr/>
          <a:lstStyle/>
          <a:p>
            <a:pPr marL="0" indent="0" algn="just">
              <a:buNone/>
            </a:pPr>
            <a:r>
              <a:rPr lang="es-ES" dirty="0"/>
              <a:t>Proceso de crear y mantener un sitio web que sea funcional en internet, a través de diferentes lenguajes de programación, según el modelo y la parte de la página que corresponda. Cada sitio tiene una URL única que lo distingue de los demás en la red informática mundial.</a:t>
            </a:r>
          </a:p>
        </p:txBody>
      </p:sp>
      <p:sp>
        <p:nvSpPr>
          <p:cNvPr id="4" name="Marcador de número de diapositiva 3">
            <a:extLst>
              <a:ext uri="{FF2B5EF4-FFF2-40B4-BE49-F238E27FC236}">
                <a16:creationId xmlns:a16="http://schemas.microsoft.com/office/drawing/2014/main" id="{03404013-A50E-9819-596F-ABC5E6EF729B}"/>
              </a:ext>
            </a:extLst>
          </p:cNvPr>
          <p:cNvSpPr>
            <a:spLocks noGrp="1"/>
          </p:cNvSpPr>
          <p:nvPr>
            <p:ph type="sldNum" sz="quarter" idx="12"/>
          </p:nvPr>
        </p:nvSpPr>
        <p:spPr/>
        <p:txBody>
          <a:bodyPr/>
          <a:lstStyle/>
          <a:p>
            <a:fld id="{17A2F33E-5344-4F77-A5AA-3009173103DD}" type="slidenum">
              <a:rPr lang="es-ES" smtClean="0"/>
              <a:t>5</a:t>
            </a:fld>
            <a:endParaRPr lang="es-ES"/>
          </a:p>
        </p:txBody>
      </p:sp>
    </p:spTree>
    <p:extLst>
      <p:ext uri="{BB962C8B-B14F-4D97-AF65-F5344CB8AC3E}">
        <p14:creationId xmlns:p14="http://schemas.microsoft.com/office/powerpoint/2010/main" val="2515613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05FFA-DFF7-BA83-3459-AFA03DB720E5}"/>
              </a:ext>
            </a:extLst>
          </p:cNvPr>
          <p:cNvSpPr>
            <a:spLocks noGrp="1"/>
          </p:cNvSpPr>
          <p:nvPr>
            <p:ph type="title"/>
          </p:nvPr>
        </p:nvSpPr>
        <p:spPr/>
        <p:txBody>
          <a:bodyPr/>
          <a:lstStyle/>
          <a:p>
            <a:r>
              <a:rPr lang="en-CA" dirty="0"/>
              <a:t>Merge -</a:t>
            </a:r>
            <a:r>
              <a:rPr lang="en-CA" dirty="0" err="1"/>
              <a:t>Uniones</a:t>
            </a:r>
            <a:endParaRPr lang="es-ES" dirty="0"/>
          </a:p>
        </p:txBody>
      </p:sp>
      <p:pic>
        <p:nvPicPr>
          <p:cNvPr id="5" name="Imagen 4">
            <a:extLst>
              <a:ext uri="{FF2B5EF4-FFF2-40B4-BE49-F238E27FC236}">
                <a16:creationId xmlns:a16="http://schemas.microsoft.com/office/drawing/2014/main" id="{C2B8AD47-7B39-4741-50F2-F99382407E6D}"/>
              </a:ext>
            </a:extLst>
          </p:cNvPr>
          <p:cNvPicPr>
            <a:picLocks noChangeAspect="1"/>
          </p:cNvPicPr>
          <p:nvPr/>
        </p:nvPicPr>
        <p:blipFill>
          <a:blip r:embed="rId3"/>
          <a:stretch>
            <a:fillRect/>
          </a:stretch>
        </p:blipFill>
        <p:spPr>
          <a:xfrm>
            <a:off x="2971800" y="3597652"/>
            <a:ext cx="6248400" cy="1565860"/>
          </a:xfrm>
          <a:prstGeom prst="rect">
            <a:avLst/>
          </a:prstGeom>
        </p:spPr>
      </p:pic>
      <p:sp>
        <p:nvSpPr>
          <p:cNvPr id="6" name="CuadroTexto 5">
            <a:extLst>
              <a:ext uri="{FF2B5EF4-FFF2-40B4-BE49-F238E27FC236}">
                <a16:creationId xmlns:a16="http://schemas.microsoft.com/office/drawing/2014/main" id="{6E9D42BA-B5BF-6824-4FF4-086511C0EFFB}"/>
              </a:ext>
            </a:extLst>
          </p:cNvPr>
          <p:cNvSpPr txBox="1"/>
          <p:nvPr/>
        </p:nvSpPr>
        <p:spPr>
          <a:xfrm>
            <a:off x="1030705" y="1859340"/>
            <a:ext cx="10724147" cy="1569660"/>
          </a:xfrm>
          <a:prstGeom prst="rect">
            <a:avLst/>
          </a:prstGeom>
          <a:noFill/>
        </p:spPr>
        <p:txBody>
          <a:bodyPr wrap="square" rtlCol="0">
            <a:spAutoFit/>
          </a:bodyPr>
          <a:lstStyle/>
          <a:p>
            <a:r>
              <a:rPr lang="en-CA" sz="3200" b="1" dirty="0"/>
              <a:t>Fast –forward </a:t>
            </a:r>
            <a:r>
              <a:rPr lang="en-CA" sz="3200" dirty="0"/>
              <a:t>se </a:t>
            </a:r>
            <a:r>
              <a:rPr lang="en-CA" sz="3200" dirty="0" err="1"/>
              <a:t>dispara</a:t>
            </a:r>
            <a:r>
              <a:rPr lang="en-CA" sz="3200" dirty="0"/>
              <a:t> </a:t>
            </a:r>
            <a:r>
              <a:rPr lang="en-CA" sz="3200" dirty="0" err="1"/>
              <a:t>cuando</a:t>
            </a:r>
            <a:r>
              <a:rPr lang="en-CA" sz="3200" dirty="0"/>
              <a:t> git </a:t>
            </a:r>
            <a:r>
              <a:rPr lang="en-CA" sz="3200" dirty="0" err="1"/>
              <a:t>detecta</a:t>
            </a:r>
            <a:r>
              <a:rPr lang="en-CA" sz="3200" dirty="0"/>
              <a:t> que no hay </a:t>
            </a:r>
            <a:r>
              <a:rPr lang="en-CA" sz="3200" dirty="0" err="1"/>
              <a:t>ningún</a:t>
            </a:r>
            <a:r>
              <a:rPr lang="en-CA" sz="3200" dirty="0"/>
              <a:t> </a:t>
            </a:r>
            <a:r>
              <a:rPr lang="en-CA" sz="3200" dirty="0" err="1"/>
              <a:t>cambio</a:t>
            </a:r>
            <a:r>
              <a:rPr lang="en-CA" sz="3200" dirty="0"/>
              <a:t> </a:t>
            </a:r>
            <a:r>
              <a:rPr lang="en-CA" sz="3200" dirty="0" err="1"/>
              <a:t>en</a:t>
            </a:r>
            <a:r>
              <a:rPr lang="en-CA" sz="3200" dirty="0"/>
              <a:t> la </a:t>
            </a:r>
            <a:r>
              <a:rPr lang="en-CA" sz="3200" dirty="0" err="1"/>
              <a:t>rama</a:t>
            </a:r>
            <a:r>
              <a:rPr lang="en-CA" sz="3200" dirty="0"/>
              <a:t> principal y los campos </a:t>
            </a:r>
            <a:r>
              <a:rPr lang="en-CA" sz="3200" dirty="0" err="1"/>
              <a:t>pueden</a:t>
            </a:r>
            <a:r>
              <a:rPr lang="en-CA" sz="3200" dirty="0"/>
              <a:t> ser </a:t>
            </a:r>
            <a:r>
              <a:rPr lang="en-CA" sz="3200" dirty="0" err="1"/>
              <a:t>reintegrados</a:t>
            </a:r>
            <a:r>
              <a:rPr lang="en-CA" sz="3200" dirty="0"/>
              <a:t> de forma </a:t>
            </a:r>
            <a:r>
              <a:rPr lang="en-CA" sz="3200" dirty="0" err="1"/>
              <a:t>transparente</a:t>
            </a:r>
            <a:r>
              <a:rPr lang="en-CA" sz="3200" dirty="0"/>
              <a:t>.</a:t>
            </a:r>
            <a:endParaRPr lang="es-ES" sz="3200" dirty="0"/>
          </a:p>
        </p:txBody>
      </p:sp>
      <p:pic>
        <p:nvPicPr>
          <p:cNvPr id="8" name="Imagen 7">
            <a:extLst>
              <a:ext uri="{FF2B5EF4-FFF2-40B4-BE49-F238E27FC236}">
                <a16:creationId xmlns:a16="http://schemas.microsoft.com/office/drawing/2014/main" id="{8434C38A-4618-4BCD-ED9E-729C5E46E7DF}"/>
              </a:ext>
            </a:extLst>
          </p:cNvPr>
          <p:cNvPicPr>
            <a:picLocks noChangeAspect="1"/>
          </p:cNvPicPr>
          <p:nvPr/>
        </p:nvPicPr>
        <p:blipFill>
          <a:blip r:embed="rId4"/>
          <a:stretch>
            <a:fillRect/>
          </a:stretch>
        </p:blipFill>
        <p:spPr>
          <a:xfrm>
            <a:off x="2971800" y="5332164"/>
            <a:ext cx="6412831" cy="1028700"/>
          </a:xfrm>
          <a:prstGeom prst="rect">
            <a:avLst/>
          </a:prstGeom>
        </p:spPr>
      </p:pic>
      <p:sp>
        <p:nvSpPr>
          <p:cNvPr id="3" name="Marcador de número de diapositiva 2">
            <a:extLst>
              <a:ext uri="{FF2B5EF4-FFF2-40B4-BE49-F238E27FC236}">
                <a16:creationId xmlns:a16="http://schemas.microsoft.com/office/drawing/2014/main" id="{826392F0-9E42-EFE2-367F-77C539358D69}"/>
              </a:ext>
            </a:extLst>
          </p:cNvPr>
          <p:cNvSpPr>
            <a:spLocks noGrp="1"/>
          </p:cNvSpPr>
          <p:nvPr>
            <p:ph type="sldNum" sz="quarter" idx="12"/>
          </p:nvPr>
        </p:nvSpPr>
        <p:spPr/>
        <p:txBody>
          <a:bodyPr/>
          <a:lstStyle/>
          <a:p>
            <a:fld id="{17A2F33E-5344-4F77-A5AA-3009173103DD}" type="slidenum">
              <a:rPr lang="es-ES" smtClean="0"/>
              <a:t>50</a:t>
            </a:fld>
            <a:endParaRPr lang="es-ES"/>
          </a:p>
        </p:txBody>
      </p:sp>
    </p:spTree>
    <p:extLst>
      <p:ext uri="{BB962C8B-B14F-4D97-AF65-F5344CB8AC3E}">
        <p14:creationId xmlns:p14="http://schemas.microsoft.com/office/powerpoint/2010/main" val="2442151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B995A00-020F-7E03-4C64-30906E4C5DC6}"/>
              </a:ext>
            </a:extLst>
          </p:cNvPr>
          <p:cNvSpPr>
            <a:spLocks noGrp="1"/>
          </p:cNvSpPr>
          <p:nvPr>
            <p:ph idx="1"/>
          </p:nvPr>
        </p:nvSpPr>
        <p:spPr>
          <a:xfrm>
            <a:off x="838200" y="546100"/>
            <a:ext cx="10515600" cy="5630863"/>
          </a:xfrm>
        </p:spPr>
        <p:txBody>
          <a:bodyPr/>
          <a:lstStyle/>
          <a:p>
            <a:pPr algn="just"/>
            <a:r>
              <a:rPr lang="en-CA" sz="3200" b="1" dirty="0" err="1"/>
              <a:t>Uniones</a:t>
            </a:r>
            <a:r>
              <a:rPr lang="en-CA" sz="3200" b="1" dirty="0"/>
              <a:t> </a:t>
            </a:r>
            <a:r>
              <a:rPr lang="en-CA" sz="3200" b="1" dirty="0" err="1"/>
              <a:t>automáticas</a:t>
            </a:r>
            <a:r>
              <a:rPr lang="en-CA" sz="3200" b="1" dirty="0"/>
              <a:t> :</a:t>
            </a:r>
            <a:r>
              <a:rPr lang="en-CA" sz="3200" dirty="0"/>
              <a:t>git </a:t>
            </a:r>
            <a:r>
              <a:rPr lang="en-CA" sz="3200" dirty="0" err="1"/>
              <a:t>detecta</a:t>
            </a:r>
            <a:r>
              <a:rPr lang="en-CA" sz="3200" dirty="0"/>
              <a:t> que </a:t>
            </a:r>
            <a:r>
              <a:rPr lang="en-CA" sz="3200" dirty="0" err="1"/>
              <a:t>en</a:t>
            </a:r>
            <a:r>
              <a:rPr lang="en-CA" sz="3200" dirty="0"/>
              <a:t> la </a:t>
            </a:r>
            <a:r>
              <a:rPr lang="en-CA" sz="3200" dirty="0" err="1"/>
              <a:t>rama</a:t>
            </a:r>
            <a:r>
              <a:rPr lang="en-CA" sz="3200" dirty="0"/>
              <a:t> principal </a:t>
            </a:r>
            <a:r>
              <a:rPr lang="en-CA" sz="3200" dirty="0" err="1"/>
              <a:t>hubo</a:t>
            </a:r>
            <a:r>
              <a:rPr lang="en-CA" sz="3200" dirty="0"/>
              <a:t> </a:t>
            </a:r>
            <a:r>
              <a:rPr lang="en-CA" sz="3200" dirty="0" err="1"/>
              <a:t>alg</a:t>
            </a:r>
            <a:r>
              <a:rPr lang="es-ES" sz="3200" dirty="0"/>
              <a:t>ú</a:t>
            </a:r>
            <a:r>
              <a:rPr lang="en-CA" sz="3200" dirty="0"/>
              <a:t>n </a:t>
            </a:r>
            <a:r>
              <a:rPr lang="en-CA" sz="3200" dirty="0" err="1"/>
              <a:t>cambio</a:t>
            </a:r>
            <a:r>
              <a:rPr lang="en-CA" sz="3200" dirty="0"/>
              <a:t> que la </a:t>
            </a:r>
            <a:r>
              <a:rPr lang="en-CA" sz="3200" dirty="0" err="1"/>
              <a:t>rama</a:t>
            </a:r>
            <a:r>
              <a:rPr lang="en-CA" sz="3200" dirty="0"/>
              <a:t> </a:t>
            </a:r>
            <a:r>
              <a:rPr lang="en-CA" sz="3200" dirty="0" err="1"/>
              <a:t>secundaria</a:t>
            </a:r>
            <a:r>
              <a:rPr lang="en-CA" sz="3200" dirty="0"/>
              <a:t> </a:t>
            </a:r>
            <a:r>
              <a:rPr lang="en-CA" sz="3200" dirty="0" err="1"/>
              <a:t>desconoce</a:t>
            </a:r>
            <a:r>
              <a:rPr lang="en-CA" sz="3200" dirty="0"/>
              <a:t>. Si no se </a:t>
            </a:r>
            <a:r>
              <a:rPr lang="en-CA" sz="3200" dirty="0" err="1"/>
              <a:t>modificaron</a:t>
            </a:r>
            <a:r>
              <a:rPr lang="en-CA" sz="3200" dirty="0"/>
              <a:t> l</a:t>
            </a:r>
            <a:r>
              <a:rPr lang="es-ES" sz="3200" dirty="0"/>
              <a:t>í</a:t>
            </a:r>
            <a:r>
              <a:rPr lang="en-CA" sz="3200" dirty="0" err="1"/>
              <a:t>neas</a:t>
            </a:r>
            <a:r>
              <a:rPr lang="en-CA" sz="3200" dirty="0"/>
              <a:t> </a:t>
            </a:r>
            <a:r>
              <a:rPr lang="en-CA" sz="3200" dirty="0" err="1"/>
              <a:t>iguales</a:t>
            </a:r>
            <a:r>
              <a:rPr lang="en-CA" sz="3200" dirty="0"/>
              <a:t> git las </a:t>
            </a:r>
            <a:r>
              <a:rPr lang="en-CA" sz="3200" dirty="0" err="1"/>
              <a:t>une</a:t>
            </a:r>
            <a:r>
              <a:rPr lang="en-CA" sz="3200" dirty="0"/>
              <a:t> y </a:t>
            </a:r>
            <a:r>
              <a:rPr lang="en-CA" sz="3200" dirty="0" err="1"/>
              <a:t>marca</a:t>
            </a:r>
            <a:r>
              <a:rPr lang="en-CA" sz="3200" dirty="0"/>
              <a:t> el </a:t>
            </a:r>
            <a:r>
              <a:rPr lang="en-CA" sz="3200" dirty="0" err="1"/>
              <a:t>momento</a:t>
            </a:r>
            <a:r>
              <a:rPr lang="en-CA" sz="3200" dirty="0"/>
              <a:t> </a:t>
            </a:r>
            <a:r>
              <a:rPr lang="en-CA" sz="3200" dirty="0" err="1"/>
              <a:t>en</a:t>
            </a:r>
            <a:r>
              <a:rPr lang="en-CA" sz="3200" dirty="0"/>
              <a:t> que ambas </a:t>
            </a:r>
            <a:r>
              <a:rPr lang="en-CA" sz="3200" dirty="0" err="1"/>
              <a:t>ramas</a:t>
            </a:r>
            <a:r>
              <a:rPr lang="en-CA" sz="3200" dirty="0"/>
              <a:t> se </a:t>
            </a:r>
            <a:r>
              <a:rPr lang="en-CA" sz="3200" dirty="0" err="1"/>
              <a:t>unieron</a:t>
            </a:r>
            <a:r>
              <a:rPr lang="en-CA" sz="3200" dirty="0"/>
              <a:t>.</a:t>
            </a:r>
          </a:p>
          <a:p>
            <a:endParaRPr lang="es-ES" dirty="0"/>
          </a:p>
        </p:txBody>
      </p:sp>
      <p:graphicFrame>
        <p:nvGraphicFramePr>
          <p:cNvPr id="4" name="Objeto 3">
            <a:extLst>
              <a:ext uri="{FF2B5EF4-FFF2-40B4-BE49-F238E27FC236}">
                <a16:creationId xmlns:a16="http://schemas.microsoft.com/office/drawing/2014/main" id="{50511CC8-1D25-1127-C7E9-97ABAF84F7FC}"/>
              </a:ext>
            </a:extLst>
          </p:cNvPr>
          <p:cNvGraphicFramePr>
            <a:graphicFrameLocks noChangeAspect="1"/>
          </p:cNvGraphicFramePr>
          <p:nvPr>
            <p:extLst>
              <p:ext uri="{D42A27DB-BD31-4B8C-83A1-F6EECF244321}">
                <p14:modId xmlns:p14="http://schemas.microsoft.com/office/powerpoint/2010/main" val="3004326073"/>
              </p:ext>
            </p:extLst>
          </p:nvPr>
        </p:nvGraphicFramePr>
        <p:xfrm>
          <a:off x="2181225" y="2441951"/>
          <a:ext cx="7700711" cy="1809750"/>
        </p:xfrm>
        <a:graphic>
          <a:graphicData uri="http://schemas.openxmlformats.org/presentationml/2006/ole">
            <mc:AlternateContent xmlns:mc="http://schemas.openxmlformats.org/markup-compatibility/2006">
              <mc:Choice xmlns:v="urn:schemas-microsoft-com:vml" Requires="v">
                <p:oleObj spid="_x0000_s2678" name="Imagen de mapa de bits" r:id="rId4" imgW="5819760" imgH="1809720" progId="Paint.Picture">
                  <p:embed/>
                </p:oleObj>
              </mc:Choice>
              <mc:Fallback>
                <p:oleObj name="Imagen de mapa de bits" r:id="rId4" imgW="5819760" imgH="1809720" progId="Paint.Picture">
                  <p:embed/>
                  <p:pic>
                    <p:nvPicPr>
                      <p:cNvPr id="0" name=""/>
                      <p:cNvPicPr/>
                      <p:nvPr/>
                    </p:nvPicPr>
                    <p:blipFill>
                      <a:blip r:embed="rId5"/>
                      <a:stretch>
                        <a:fillRect/>
                      </a:stretch>
                    </p:blipFill>
                    <p:spPr>
                      <a:xfrm>
                        <a:off x="2181225" y="2441951"/>
                        <a:ext cx="7700711" cy="180975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D5EBD872-E78D-0BDC-2EF8-B67AEEEA9BFE}"/>
              </a:ext>
            </a:extLst>
          </p:cNvPr>
          <p:cNvGraphicFramePr>
            <a:graphicFrameLocks noChangeAspect="1"/>
          </p:cNvGraphicFramePr>
          <p:nvPr>
            <p:extLst>
              <p:ext uri="{D42A27DB-BD31-4B8C-83A1-F6EECF244321}">
                <p14:modId xmlns:p14="http://schemas.microsoft.com/office/powerpoint/2010/main" val="2414154962"/>
              </p:ext>
            </p:extLst>
          </p:nvPr>
        </p:nvGraphicFramePr>
        <p:xfrm>
          <a:off x="2181225" y="4416049"/>
          <a:ext cx="7700711" cy="1847850"/>
        </p:xfrm>
        <a:graphic>
          <a:graphicData uri="http://schemas.openxmlformats.org/presentationml/2006/ole">
            <mc:AlternateContent xmlns:mc="http://schemas.openxmlformats.org/markup-compatibility/2006">
              <mc:Choice xmlns:v="urn:schemas-microsoft-com:vml" Requires="v">
                <p:oleObj spid="_x0000_s2679" name="Imagen de mapa de bits" r:id="rId6" imgW="6238800" imgH="1847880" progId="Paint.Picture">
                  <p:embed/>
                </p:oleObj>
              </mc:Choice>
              <mc:Fallback>
                <p:oleObj name="Imagen de mapa de bits" r:id="rId6" imgW="6238800" imgH="1847880" progId="Paint.Picture">
                  <p:embed/>
                  <p:pic>
                    <p:nvPicPr>
                      <p:cNvPr id="0" name=""/>
                      <p:cNvPicPr/>
                      <p:nvPr/>
                    </p:nvPicPr>
                    <p:blipFill>
                      <a:blip r:embed="rId7"/>
                      <a:stretch>
                        <a:fillRect/>
                      </a:stretch>
                    </p:blipFill>
                    <p:spPr>
                      <a:xfrm>
                        <a:off x="2181225" y="4416049"/>
                        <a:ext cx="7700711" cy="1847850"/>
                      </a:xfrm>
                      <a:prstGeom prst="rect">
                        <a:avLst/>
                      </a:prstGeom>
                    </p:spPr>
                  </p:pic>
                </p:oleObj>
              </mc:Fallback>
            </mc:AlternateContent>
          </a:graphicData>
        </a:graphic>
      </p:graphicFrame>
      <p:sp>
        <p:nvSpPr>
          <p:cNvPr id="2" name="Marcador de número de diapositiva 1">
            <a:extLst>
              <a:ext uri="{FF2B5EF4-FFF2-40B4-BE49-F238E27FC236}">
                <a16:creationId xmlns:a16="http://schemas.microsoft.com/office/drawing/2014/main" id="{B20B711F-A61E-A30F-C8F8-FCFCBE6901FD}"/>
              </a:ext>
            </a:extLst>
          </p:cNvPr>
          <p:cNvSpPr>
            <a:spLocks noGrp="1"/>
          </p:cNvSpPr>
          <p:nvPr>
            <p:ph type="sldNum" sz="quarter" idx="12"/>
          </p:nvPr>
        </p:nvSpPr>
        <p:spPr/>
        <p:txBody>
          <a:bodyPr/>
          <a:lstStyle/>
          <a:p>
            <a:fld id="{17A2F33E-5344-4F77-A5AA-3009173103DD}" type="slidenum">
              <a:rPr lang="es-ES" smtClean="0"/>
              <a:t>51</a:t>
            </a:fld>
            <a:endParaRPr lang="es-ES"/>
          </a:p>
        </p:txBody>
      </p:sp>
    </p:spTree>
    <p:extLst>
      <p:ext uri="{BB962C8B-B14F-4D97-AF65-F5344CB8AC3E}">
        <p14:creationId xmlns:p14="http://schemas.microsoft.com/office/powerpoint/2010/main" val="3540532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0800F-D68F-78DD-E5F2-09D2A9C25EF9}"/>
              </a:ext>
            </a:extLst>
          </p:cNvPr>
          <p:cNvSpPr>
            <a:spLocks noGrp="1"/>
          </p:cNvSpPr>
          <p:nvPr>
            <p:ph type="title"/>
          </p:nvPr>
        </p:nvSpPr>
        <p:spPr/>
        <p:txBody>
          <a:bodyPr/>
          <a:lstStyle/>
          <a:p>
            <a:r>
              <a:rPr lang="es-ES" sz="3200" b="1" dirty="0">
                <a:latin typeface="+mn-lt"/>
                <a:ea typeface="+mn-ea"/>
                <a:cs typeface="+mn-cs"/>
              </a:rPr>
              <a:t>Unión</a:t>
            </a:r>
            <a:r>
              <a:rPr lang="es-ES" dirty="0"/>
              <a:t> </a:t>
            </a:r>
            <a:r>
              <a:rPr lang="es-ES" sz="3200" b="1" dirty="0">
                <a:latin typeface="+mn-lt"/>
                <a:ea typeface="+mn-ea"/>
                <a:cs typeface="+mn-cs"/>
              </a:rPr>
              <a:t>manual</a:t>
            </a:r>
          </a:p>
        </p:txBody>
      </p:sp>
      <p:sp>
        <p:nvSpPr>
          <p:cNvPr id="3" name="Marcador de contenido 2">
            <a:extLst>
              <a:ext uri="{FF2B5EF4-FFF2-40B4-BE49-F238E27FC236}">
                <a16:creationId xmlns:a16="http://schemas.microsoft.com/office/drawing/2014/main" id="{563AFEF8-3787-322E-6E70-BC26919E9E94}"/>
              </a:ext>
            </a:extLst>
          </p:cNvPr>
          <p:cNvSpPr>
            <a:spLocks noGrp="1"/>
          </p:cNvSpPr>
          <p:nvPr>
            <p:ph idx="1"/>
          </p:nvPr>
        </p:nvSpPr>
        <p:spPr/>
        <p:txBody>
          <a:bodyPr/>
          <a:lstStyle/>
          <a:p>
            <a:endParaRPr lang="es-ES"/>
          </a:p>
        </p:txBody>
      </p:sp>
      <p:graphicFrame>
        <p:nvGraphicFramePr>
          <p:cNvPr id="4" name="Objeto 3">
            <a:extLst>
              <a:ext uri="{FF2B5EF4-FFF2-40B4-BE49-F238E27FC236}">
                <a16:creationId xmlns:a16="http://schemas.microsoft.com/office/drawing/2014/main" id="{56A1CAF5-5518-27A2-EDFB-33CEAF19C661}"/>
              </a:ext>
            </a:extLst>
          </p:cNvPr>
          <p:cNvGraphicFramePr>
            <a:graphicFrameLocks noChangeAspect="1"/>
          </p:cNvGraphicFramePr>
          <p:nvPr>
            <p:extLst>
              <p:ext uri="{D42A27DB-BD31-4B8C-83A1-F6EECF244321}">
                <p14:modId xmlns:p14="http://schemas.microsoft.com/office/powerpoint/2010/main" val="3452308902"/>
              </p:ext>
            </p:extLst>
          </p:nvPr>
        </p:nvGraphicFramePr>
        <p:xfrm>
          <a:off x="838200" y="1490662"/>
          <a:ext cx="10375232" cy="4686301"/>
        </p:xfrm>
        <a:graphic>
          <a:graphicData uri="http://schemas.openxmlformats.org/presentationml/2006/ole">
            <mc:AlternateContent xmlns:mc="http://schemas.openxmlformats.org/markup-compatibility/2006">
              <mc:Choice xmlns:v="urn:schemas-microsoft-com:vml" Requires="v">
                <p:oleObj spid="_x0000_s3388" name="Imagen de mapa de bits" r:id="rId4" imgW="9439200" imgH="3876840" progId="Paint.Picture">
                  <p:embed/>
                </p:oleObj>
              </mc:Choice>
              <mc:Fallback>
                <p:oleObj name="Imagen de mapa de bits" r:id="rId4" imgW="9439200" imgH="3876840" progId="Paint.Picture">
                  <p:embed/>
                  <p:pic>
                    <p:nvPicPr>
                      <p:cNvPr id="0" name=""/>
                      <p:cNvPicPr/>
                      <p:nvPr/>
                    </p:nvPicPr>
                    <p:blipFill>
                      <a:blip r:embed="rId5"/>
                      <a:stretch>
                        <a:fillRect/>
                      </a:stretch>
                    </p:blipFill>
                    <p:spPr>
                      <a:xfrm>
                        <a:off x="838200" y="1490662"/>
                        <a:ext cx="10375232" cy="4686301"/>
                      </a:xfrm>
                      <a:prstGeom prst="rect">
                        <a:avLst/>
                      </a:prstGeom>
                    </p:spPr>
                  </p:pic>
                </p:oleObj>
              </mc:Fallback>
            </mc:AlternateContent>
          </a:graphicData>
        </a:graphic>
      </p:graphicFrame>
      <p:sp>
        <p:nvSpPr>
          <p:cNvPr id="5" name="Marcador de número de diapositiva 4">
            <a:extLst>
              <a:ext uri="{FF2B5EF4-FFF2-40B4-BE49-F238E27FC236}">
                <a16:creationId xmlns:a16="http://schemas.microsoft.com/office/drawing/2014/main" id="{84659458-8C1B-75FD-88B7-DE4FE8851BCD}"/>
              </a:ext>
            </a:extLst>
          </p:cNvPr>
          <p:cNvSpPr>
            <a:spLocks noGrp="1"/>
          </p:cNvSpPr>
          <p:nvPr>
            <p:ph type="sldNum" sz="quarter" idx="12"/>
          </p:nvPr>
        </p:nvSpPr>
        <p:spPr/>
        <p:txBody>
          <a:bodyPr/>
          <a:lstStyle/>
          <a:p>
            <a:fld id="{17A2F33E-5344-4F77-A5AA-3009173103DD}" type="slidenum">
              <a:rPr lang="es-ES" smtClean="0"/>
              <a:t>52</a:t>
            </a:fld>
            <a:endParaRPr lang="es-ES"/>
          </a:p>
        </p:txBody>
      </p:sp>
    </p:spTree>
    <p:extLst>
      <p:ext uri="{BB962C8B-B14F-4D97-AF65-F5344CB8AC3E}">
        <p14:creationId xmlns:p14="http://schemas.microsoft.com/office/powerpoint/2010/main" val="815225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94855-01A4-672A-25F5-411BEA231677}"/>
              </a:ext>
            </a:extLst>
          </p:cNvPr>
          <p:cNvSpPr>
            <a:spLocks noGrp="1"/>
          </p:cNvSpPr>
          <p:nvPr>
            <p:ph type="title"/>
          </p:nvPr>
        </p:nvSpPr>
        <p:spPr/>
        <p:txBody>
          <a:bodyPr/>
          <a:lstStyle/>
          <a:p>
            <a:r>
              <a:rPr lang="en-CA" dirty="0" err="1"/>
              <a:t>Prinicpales</a:t>
            </a:r>
            <a:r>
              <a:rPr lang="en-CA" dirty="0"/>
              <a:t> </a:t>
            </a:r>
            <a:r>
              <a:rPr lang="en-CA" dirty="0" err="1"/>
              <a:t>comandos</a:t>
            </a:r>
            <a:endParaRPr lang="es-ES" dirty="0"/>
          </a:p>
        </p:txBody>
      </p:sp>
      <p:sp>
        <p:nvSpPr>
          <p:cNvPr id="3" name="Marcador de contenido 2">
            <a:extLst>
              <a:ext uri="{FF2B5EF4-FFF2-40B4-BE49-F238E27FC236}">
                <a16:creationId xmlns:a16="http://schemas.microsoft.com/office/drawing/2014/main" id="{932F7C7D-F7C7-C3B9-ECFC-23A39277BD23}"/>
              </a:ext>
            </a:extLst>
          </p:cNvPr>
          <p:cNvSpPr>
            <a:spLocks noGrp="1"/>
          </p:cNvSpPr>
          <p:nvPr>
            <p:ph idx="1"/>
          </p:nvPr>
        </p:nvSpPr>
        <p:spPr/>
        <p:txBody>
          <a:bodyPr/>
          <a:lstStyle/>
          <a:p>
            <a:pPr marL="0" indent="0">
              <a:buNone/>
            </a:pPr>
            <a:r>
              <a:rPr lang="en-CA" b="1" dirty="0"/>
              <a:t>git branch &lt;</a:t>
            </a:r>
            <a:r>
              <a:rPr lang="en-CA" b="1" dirty="0" err="1"/>
              <a:t>nombre</a:t>
            </a:r>
            <a:r>
              <a:rPr lang="en-CA" b="1" dirty="0"/>
              <a:t> –</a:t>
            </a:r>
            <a:r>
              <a:rPr lang="en-CA" b="1" dirty="0" err="1"/>
              <a:t>rama</a:t>
            </a:r>
            <a:r>
              <a:rPr lang="en-CA" b="1" dirty="0"/>
              <a:t>&gt; </a:t>
            </a:r>
            <a:r>
              <a:rPr lang="en-CA" dirty="0"/>
              <a:t>: </a:t>
            </a:r>
            <a:r>
              <a:rPr lang="en-CA" dirty="0" err="1"/>
              <a:t>este</a:t>
            </a:r>
            <a:r>
              <a:rPr lang="en-CA" dirty="0"/>
              <a:t> commando </a:t>
            </a:r>
            <a:r>
              <a:rPr lang="en-CA" dirty="0" err="1"/>
              <a:t>nos</a:t>
            </a:r>
            <a:r>
              <a:rPr lang="en-CA" dirty="0"/>
              <a:t> </a:t>
            </a:r>
            <a:r>
              <a:rPr lang="en-CA" dirty="0" err="1"/>
              <a:t>permite</a:t>
            </a:r>
            <a:r>
              <a:rPr lang="en-CA" dirty="0"/>
              <a:t> </a:t>
            </a:r>
            <a:r>
              <a:rPr lang="en-CA" dirty="0" err="1"/>
              <a:t>crear</a:t>
            </a:r>
            <a:r>
              <a:rPr lang="en-CA" dirty="0"/>
              <a:t> </a:t>
            </a:r>
            <a:r>
              <a:rPr lang="en-CA" dirty="0" err="1"/>
              <a:t>una</a:t>
            </a:r>
            <a:r>
              <a:rPr lang="en-CA" dirty="0"/>
              <a:t> </a:t>
            </a:r>
            <a:r>
              <a:rPr lang="en-CA" dirty="0" err="1"/>
              <a:t>nueva</a:t>
            </a:r>
            <a:r>
              <a:rPr lang="en-CA" dirty="0"/>
              <a:t> </a:t>
            </a:r>
            <a:r>
              <a:rPr lang="en-CA" dirty="0" err="1"/>
              <a:t>rama</a:t>
            </a:r>
            <a:r>
              <a:rPr lang="en-CA" dirty="0"/>
              <a:t>.</a:t>
            </a:r>
          </a:p>
          <a:p>
            <a:pPr marL="0" indent="0">
              <a:buNone/>
            </a:pPr>
            <a:r>
              <a:rPr lang="en-CA" b="1" dirty="0"/>
              <a:t>git branch </a:t>
            </a:r>
            <a:r>
              <a:rPr lang="en-CA" dirty="0"/>
              <a:t>: dice </a:t>
            </a:r>
            <a:r>
              <a:rPr lang="en-CA" dirty="0" err="1"/>
              <a:t>cuales</a:t>
            </a:r>
            <a:r>
              <a:rPr lang="en-CA" dirty="0"/>
              <a:t> son las </a:t>
            </a:r>
            <a:r>
              <a:rPr lang="en-CA" dirty="0" err="1"/>
              <a:t>ramas</a:t>
            </a:r>
            <a:r>
              <a:rPr lang="en-CA" dirty="0"/>
              <a:t> </a:t>
            </a:r>
            <a:r>
              <a:rPr lang="en-CA" dirty="0" err="1"/>
              <a:t>marcando</a:t>
            </a:r>
            <a:r>
              <a:rPr lang="en-CA" dirty="0"/>
              <a:t> </a:t>
            </a:r>
            <a:r>
              <a:rPr lang="en-CA" dirty="0" err="1"/>
              <a:t>en</a:t>
            </a:r>
            <a:r>
              <a:rPr lang="en-CA" dirty="0"/>
              <a:t> </a:t>
            </a:r>
            <a:r>
              <a:rPr lang="en-CA" dirty="0" err="1"/>
              <a:t>verde</a:t>
            </a:r>
            <a:r>
              <a:rPr lang="en-CA" dirty="0"/>
              <a:t> la </a:t>
            </a:r>
            <a:r>
              <a:rPr lang="en-CA" dirty="0" err="1"/>
              <a:t>rama</a:t>
            </a:r>
            <a:r>
              <a:rPr lang="en-CA" dirty="0"/>
              <a:t> </a:t>
            </a:r>
            <a:r>
              <a:rPr lang="en-CA" dirty="0" err="1"/>
              <a:t>en</a:t>
            </a:r>
            <a:r>
              <a:rPr lang="en-CA" dirty="0"/>
              <a:t> la </a:t>
            </a:r>
            <a:r>
              <a:rPr lang="en-CA" dirty="0" err="1"/>
              <a:t>cual</a:t>
            </a:r>
            <a:r>
              <a:rPr lang="en-CA" dirty="0"/>
              <a:t> </a:t>
            </a:r>
            <a:r>
              <a:rPr lang="en-CA" dirty="0" err="1"/>
              <a:t>nos</a:t>
            </a:r>
            <a:r>
              <a:rPr lang="en-CA" dirty="0"/>
              <a:t> </a:t>
            </a:r>
            <a:r>
              <a:rPr lang="en-CA" dirty="0" err="1"/>
              <a:t>encontramos</a:t>
            </a:r>
            <a:r>
              <a:rPr lang="en-CA" dirty="0"/>
              <a:t>.</a:t>
            </a:r>
          </a:p>
          <a:p>
            <a:pPr marL="0" indent="0">
              <a:buNone/>
            </a:pPr>
            <a:r>
              <a:rPr lang="en-CA" b="1" dirty="0"/>
              <a:t>git checkout &lt;</a:t>
            </a:r>
            <a:r>
              <a:rPr lang="en-CA" b="1" dirty="0" err="1"/>
              <a:t>nombre</a:t>
            </a:r>
            <a:r>
              <a:rPr lang="en-CA" b="1" dirty="0"/>
              <a:t> –</a:t>
            </a:r>
            <a:r>
              <a:rPr lang="en-CA" b="1" dirty="0" err="1"/>
              <a:t>rama</a:t>
            </a:r>
            <a:r>
              <a:rPr lang="en-CA" b="1" dirty="0"/>
              <a:t>&gt; : </a:t>
            </a:r>
            <a:r>
              <a:rPr lang="en-CA" dirty="0" err="1"/>
              <a:t>nos</a:t>
            </a:r>
            <a:r>
              <a:rPr lang="en-CA" dirty="0"/>
              <a:t> </a:t>
            </a:r>
            <a:r>
              <a:rPr lang="en-CA" dirty="0" err="1"/>
              <a:t>permite</a:t>
            </a:r>
            <a:r>
              <a:rPr lang="en-CA" dirty="0"/>
              <a:t> </a:t>
            </a:r>
            <a:r>
              <a:rPr lang="en-CA" dirty="0" err="1"/>
              <a:t>seleccionar</a:t>
            </a:r>
            <a:r>
              <a:rPr lang="en-CA" dirty="0"/>
              <a:t> la </a:t>
            </a:r>
            <a:r>
              <a:rPr lang="en-CA" dirty="0" err="1"/>
              <a:t>rama</a:t>
            </a:r>
            <a:r>
              <a:rPr lang="en-CA" dirty="0"/>
              <a:t> </a:t>
            </a:r>
            <a:r>
              <a:rPr lang="en-CA" dirty="0" err="1"/>
              <a:t>en</a:t>
            </a:r>
            <a:r>
              <a:rPr lang="en-CA" dirty="0"/>
              <a:t> la que </a:t>
            </a:r>
            <a:r>
              <a:rPr lang="en-CA" dirty="0" err="1"/>
              <a:t>queremos</a:t>
            </a:r>
            <a:r>
              <a:rPr lang="en-CA" dirty="0"/>
              <a:t> </a:t>
            </a:r>
            <a:r>
              <a:rPr lang="en-CA" dirty="0" err="1"/>
              <a:t>trabajar</a:t>
            </a:r>
            <a:r>
              <a:rPr lang="en-CA" dirty="0"/>
              <a:t>. </a:t>
            </a:r>
          </a:p>
          <a:p>
            <a:pPr marL="0" indent="0">
              <a:buNone/>
            </a:pPr>
            <a:endParaRPr lang="en-CA" dirty="0"/>
          </a:p>
          <a:p>
            <a:pPr marL="0" indent="0">
              <a:buNone/>
            </a:pPr>
            <a:endParaRPr lang="es-ES" dirty="0"/>
          </a:p>
        </p:txBody>
      </p:sp>
      <p:sp>
        <p:nvSpPr>
          <p:cNvPr id="4" name="Marcador de número de diapositiva 3">
            <a:extLst>
              <a:ext uri="{FF2B5EF4-FFF2-40B4-BE49-F238E27FC236}">
                <a16:creationId xmlns:a16="http://schemas.microsoft.com/office/drawing/2014/main" id="{7474A060-45D2-4131-4338-8D5DE8AC4E92}"/>
              </a:ext>
            </a:extLst>
          </p:cNvPr>
          <p:cNvSpPr>
            <a:spLocks noGrp="1"/>
          </p:cNvSpPr>
          <p:nvPr>
            <p:ph type="sldNum" sz="quarter" idx="12"/>
          </p:nvPr>
        </p:nvSpPr>
        <p:spPr/>
        <p:txBody>
          <a:bodyPr/>
          <a:lstStyle/>
          <a:p>
            <a:fld id="{17A2F33E-5344-4F77-A5AA-3009173103DD}" type="slidenum">
              <a:rPr lang="es-ES" smtClean="0"/>
              <a:t>53</a:t>
            </a:fld>
            <a:endParaRPr lang="es-ES"/>
          </a:p>
        </p:txBody>
      </p:sp>
    </p:spTree>
    <p:extLst>
      <p:ext uri="{BB962C8B-B14F-4D97-AF65-F5344CB8AC3E}">
        <p14:creationId xmlns:p14="http://schemas.microsoft.com/office/powerpoint/2010/main" val="3545790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22A20-FF39-40DA-8D18-8C1EDC08CD3B}"/>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id="{D5EF84E1-7D41-405F-8BAA-368D109D3144}"/>
              </a:ext>
            </a:extLst>
          </p:cNvPr>
          <p:cNvPicPr>
            <a:picLocks noGrp="1" noChangeAspect="1"/>
          </p:cNvPicPr>
          <p:nvPr>
            <p:ph idx="1"/>
          </p:nvPr>
        </p:nvPicPr>
        <p:blipFill>
          <a:blip r:embed="rId2"/>
          <a:stretch>
            <a:fillRect/>
          </a:stretch>
        </p:blipFill>
        <p:spPr>
          <a:xfrm>
            <a:off x="838200" y="365125"/>
            <a:ext cx="10262937" cy="5089192"/>
          </a:xfrm>
          <a:prstGeom prst="rect">
            <a:avLst/>
          </a:prstGeom>
          <a:ln>
            <a:solidFill>
              <a:schemeClr val="accent1"/>
            </a:solidFill>
          </a:ln>
        </p:spPr>
      </p:pic>
      <p:sp>
        <p:nvSpPr>
          <p:cNvPr id="4" name="Marcador de número de diapositiva 3">
            <a:extLst>
              <a:ext uri="{FF2B5EF4-FFF2-40B4-BE49-F238E27FC236}">
                <a16:creationId xmlns:a16="http://schemas.microsoft.com/office/drawing/2014/main" id="{1C5AC53F-2CAB-448C-8591-5FB8C0D335F5}"/>
              </a:ext>
            </a:extLst>
          </p:cNvPr>
          <p:cNvSpPr>
            <a:spLocks noGrp="1"/>
          </p:cNvSpPr>
          <p:nvPr>
            <p:ph type="sldNum" sz="quarter" idx="12"/>
          </p:nvPr>
        </p:nvSpPr>
        <p:spPr/>
        <p:txBody>
          <a:bodyPr/>
          <a:lstStyle/>
          <a:p>
            <a:fld id="{17A2F33E-5344-4F77-A5AA-3009173103DD}" type="slidenum">
              <a:rPr lang="es-ES" smtClean="0"/>
              <a:t>54</a:t>
            </a:fld>
            <a:endParaRPr lang="es-ES"/>
          </a:p>
        </p:txBody>
      </p:sp>
      <p:pic>
        <p:nvPicPr>
          <p:cNvPr id="6" name="Marcador de contenido 4">
            <a:extLst>
              <a:ext uri="{FF2B5EF4-FFF2-40B4-BE49-F238E27FC236}">
                <a16:creationId xmlns:a16="http://schemas.microsoft.com/office/drawing/2014/main" id="{8DEA5642-7496-4791-A4EF-B45F13FE981B}"/>
              </a:ext>
            </a:extLst>
          </p:cNvPr>
          <p:cNvPicPr>
            <a:picLocks noChangeAspect="1"/>
          </p:cNvPicPr>
          <p:nvPr/>
        </p:nvPicPr>
        <p:blipFill>
          <a:blip r:embed="rId3"/>
          <a:stretch>
            <a:fillRect/>
          </a:stretch>
        </p:blipFill>
        <p:spPr>
          <a:xfrm>
            <a:off x="838200" y="5540650"/>
            <a:ext cx="10515600" cy="998262"/>
          </a:xfrm>
          <a:prstGeom prst="rect">
            <a:avLst/>
          </a:prstGeom>
        </p:spPr>
      </p:pic>
    </p:spTree>
    <p:extLst>
      <p:ext uri="{BB962C8B-B14F-4D97-AF65-F5344CB8AC3E}">
        <p14:creationId xmlns:p14="http://schemas.microsoft.com/office/powerpoint/2010/main" val="1292514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3F2114-44D0-471C-9DA7-05A02D071C25}"/>
              </a:ext>
            </a:extLst>
          </p:cNvPr>
          <p:cNvSpPr>
            <a:spLocks noGrp="1"/>
          </p:cNvSpPr>
          <p:nvPr>
            <p:ph type="title"/>
          </p:nvPr>
        </p:nvSpPr>
        <p:spPr/>
        <p:txBody>
          <a:bodyPr/>
          <a:lstStyle/>
          <a:p>
            <a:r>
              <a:rPr lang="en-CA" dirty="0"/>
              <a:t>Merge Fast-forward</a:t>
            </a:r>
            <a:endParaRPr lang="es-ES" dirty="0"/>
          </a:p>
        </p:txBody>
      </p:sp>
      <p:sp>
        <p:nvSpPr>
          <p:cNvPr id="3" name="Marcador de contenido 2">
            <a:extLst>
              <a:ext uri="{FF2B5EF4-FFF2-40B4-BE49-F238E27FC236}">
                <a16:creationId xmlns:a16="http://schemas.microsoft.com/office/drawing/2014/main" id="{D4E93B4C-AB08-4A60-9590-640BE3A4799E}"/>
              </a:ext>
            </a:extLst>
          </p:cNvPr>
          <p:cNvSpPr>
            <a:spLocks noGrp="1"/>
          </p:cNvSpPr>
          <p:nvPr>
            <p:ph idx="1"/>
          </p:nvPr>
        </p:nvSpPr>
        <p:spPr/>
        <p:txBody>
          <a:bodyPr/>
          <a:lstStyle/>
          <a:p>
            <a:pPr marL="0" indent="0" algn="just">
              <a:buNone/>
            </a:pPr>
            <a:r>
              <a:rPr lang="en-CA" dirty="0" err="1"/>
              <a:t>Supomgamos</a:t>
            </a:r>
            <a:r>
              <a:rPr lang="en-CA" dirty="0"/>
              <a:t> que </a:t>
            </a:r>
            <a:r>
              <a:rPr lang="en-CA" dirty="0" err="1"/>
              <a:t>queremos</a:t>
            </a:r>
            <a:r>
              <a:rPr lang="en-CA" dirty="0"/>
              <a:t> </a:t>
            </a:r>
            <a:r>
              <a:rPr lang="en-CA" dirty="0" err="1"/>
              <a:t>adicionar</a:t>
            </a:r>
            <a:r>
              <a:rPr lang="en-CA" dirty="0"/>
              <a:t> una </a:t>
            </a:r>
            <a:r>
              <a:rPr lang="en-CA" dirty="0" err="1"/>
              <a:t>etiqueta</a:t>
            </a:r>
            <a:r>
              <a:rPr lang="en-CA" dirty="0"/>
              <a:t>  </a:t>
            </a:r>
            <a:r>
              <a:rPr lang="en-US" dirty="0"/>
              <a:t>“</a:t>
            </a:r>
            <a:r>
              <a:rPr lang="es-ES" dirty="0" err="1">
                <a:latin typeface="Consolas" panose="020B0609020204030204" pitchFamily="49" charset="0"/>
              </a:rPr>
              <a:t>Welcome</a:t>
            </a:r>
            <a:r>
              <a:rPr lang="es-ES" dirty="0">
                <a:latin typeface="Consolas" panose="020B0609020204030204" pitchFamily="49" charset="0"/>
              </a:rPr>
              <a:t> </a:t>
            </a:r>
            <a:r>
              <a:rPr lang="es-ES" dirty="0" err="1">
                <a:latin typeface="Consolas" panose="020B0609020204030204" pitchFamily="49" charset="0"/>
              </a:rPr>
              <a:t>to</a:t>
            </a:r>
            <a:r>
              <a:rPr lang="es-ES" dirty="0">
                <a:latin typeface="Consolas" panose="020B0609020204030204" pitchFamily="49" charset="0"/>
              </a:rPr>
              <a:t> </a:t>
            </a:r>
            <a:r>
              <a:rPr lang="es-ES" dirty="0" err="1">
                <a:latin typeface="Consolas" panose="020B0609020204030204" pitchFamily="49" charset="0"/>
              </a:rPr>
              <a:t>this</a:t>
            </a:r>
            <a:r>
              <a:rPr lang="es-ES" dirty="0">
                <a:latin typeface="Consolas" panose="020B0609020204030204" pitchFamily="49" charset="0"/>
              </a:rPr>
              <a:t> </a:t>
            </a:r>
            <a:r>
              <a:rPr lang="es-ES" dirty="0" err="1">
                <a:latin typeface="Consolas" panose="020B0609020204030204" pitchFamily="49" charset="0"/>
              </a:rPr>
              <a:t>website</a:t>
            </a:r>
            <a:r>
              <a:rPr lang="es-ES" dirty="0">
                <a:latin typeface="Consolas" panose="020B0609020204030204" pitchFamily="49" charset="0"/>
              </a:rPr>
              <a:t>!</a:t>
            </a:r>
            <a:r>
              <a:rPr lang="en-CA" dirty="0">
                <a:latin typeface="Consolas" panose="020B0609020204030204" pitchFamily="49" charset="0"/>
              </a:rPr>
              <a:t>” </a:t>
            </a:r>
            <a:r>
              <a:rPr lang="en-CA" dirty="0"/>
              <a:t>a </a:t>
            </a:r>
            <a:r>
              <a:rPr lang="en-CA" dirty="0" err="1"/>
              <a:t>nuestro</a:t>
            </a:r>
            <a:r>
              <a:rPr lang="en-CA" dirty="0"/>
              <a:t> index.html </a:t>
            </a:r>
            <a:r>
              <a:rPr lang="en-CA" dirty="0" err="1"/>
              <a:t>pero</a:t>
            </a:r>
            <a:r>
              <a:rPr lang="en-CA" dirty="0"/>
              <a:t> no </a:t>
            </a:r>
            <a:r>
              <a:rPr lang="en-CA" dirty="0" err="1"/>
              <a:t>sabemos</a:t>
            </a:r>
            <a:r>
              <a:rPr lang="en-CA" dirty="0"/>
              <a:t> </a:t>
            </a:r>
            <a:r>
              <a:rPr lang="en-CA" dirty="0" err="1"/>
              <a:t>si</a:t>
            </a:r>
            <a:r>
              <a:rPr lang="en-CA" dirty="0"/>
              <a:t> </a:t>
            </a:r>
            <a:r>
              <a:rPr lang="en-CA" dirty="0" err="1"/>
              <a:t>esto</a:t>
            </a:r>
            <a:r>
              <a:rPr lang="en-CA" dirty="0"/>
              <a:t> </a:t>
            </a:r>
            <a:r>
              <a:rPr lang="en-CA" dirty="0" err="1"/>
              <a:t>va</a:t>
            </a:r>
            <a:r>
              <a:rPr lang="en-CA" dirty="0"/>
              <a:t> a </a:t>
            </a:r>
            <a:r>
              <a:rPr lang="en-CA" dirty="0" err="1"/>
              <a:t>formar</a:t>
            </a:r>
            <a:r>
              <a:rPr lang="en-CA" dirty="0"/>
              <a:t> </a:t>
            </a:r>
            <a:r>
              <a:rPr lang="en-CA" dirty="0" err="1"/>
              <a:t>parte</a:t>
            </a:r>
            <a:r>
              <a:rPr lang="en-CA" dirty="0"/>
              <a:t> del </a:t>
            </a:r>
            <a:r>
              <a:rPr lang="en-CA" dirty="0" err="1"/>
              <a:t>proyecto</a:t>
            </a:r>
            <a:r>
              <a:rPr lang="en-CA" dirty="0"/>
              <a:t> final. Para </a:t>
            </a:r>
            <a:r>
              <a:rPr lang="en-CA" dirty="0" err="1"/>
              <a:t>esto</a:t>
            </a:r>
            <a:r>
              <a:rPr lang="en-CA" dirty="0"/>
              <a:t> </a:t>
            </a:r>
            <a:r>
              <a:rPr lang="en-CA" dirty="0" err="1"/>
              <a:t>creamos</a:t>
            </a:r>
            <a:r>
              <a:rPr lang="en-CA" dirty="0"/>
              <a:t> una </a:t>
            </a:r>
            <a:r>
              <a:rPr lang="en-CA" dirty="0" err="1"/>
              <a:t>rama</a:t>
            </a:r>
            <a:r>
              <a:rPr lang="en-CA" dirty="0"/>
              <a:t> </a:t>
            </a:r>
            <a:r>
              <a:rPr lang="en-CA" dirty="0" err="1"/>
              <a:t>secundaria</a:t>
            </a:r>
            <a:r>
              <a:rPr lang="en-CA" dirty="0"/>
              <a:t> y </a:t>
            </a:r>
            <a:r>
              <a:rPr lang="en-CA" dirty="0" err="1"/>
              <a:t>enviamos</a:t>
            </a:r>
            <a:r>
              <a:rPr lang="en-CA" dirty="0"/>
              <a:t> </a:t>
            </a:r>
            <a:r>
              <a:rPr lang="en-CA" dirty="0" err="1"/>
              <a:t>nuestro</a:t>
            </a:r>
            <a:r>
              <a:rPr lang="en-CA" dirty="0"/>
              <a:t> index a </a:t>
            </a:r>
            <a:r>
              <a:rPr lang="en-CA" dirty="0" err="1"/>
              <a:t>esa</a:t>
            </a:r>
            <a:r>
              <a:rPr lang="en-CA" dirty="0"/>
              <a:t> </a:t>
            </a:r>
            <a:r>
              <a:rPr lang="en-CA" dirty="0" err="1"/>
              <a:t>rama</a:t>
            </a:r>
            <a:r>
              <a:rPr lang="en-CA" dirty="0"/>
              <a:t>.</a:t>
            </a:r>
            <a:endParaRPr lang="es-ES" dirty="0"/>
          </a:p>
          <a:p>
            <a:endParaRPr lang="es-ES" dirty="0"/>
          </a:p>
        </p:txBody>
      </p:sp>
      <p:sp>
        <p:nvSpPr>
          <p:cNvPr id="4" name="Marcador de número de diapositiva 3">
            <a:extLst>
              <a:ext uri="{FF2B5EF4-FFF2-40B4-BE49-F238E27FC236}">
                <a16:creationId xmlns:a16="http://schemas.microsoft.com/office/drawing/2014/main" id="{FE7DCA43-43E9-402E-B1CF-526303BE5291}"/>
              </a:ext>
            </a:extLst>
          </p:cNvPr>
          <p:cNvSpPr>
            <a:spLocks noGrp="1"/>
          </p:cNvSpPr>
          <p:nvPr>
            <p:ph type="sldNum" sz="quarter" idx="12"/>
          </p:nvPr>
        </p:nvSpPr>
        <p:spPr/>
        <p:txBody>
          <a:bodyPr/>
          <a:lstStyle/>
          <a:p>
            <a:fld id="{17A2F33E-5344-4F77-A5AA-3009173103DD}" type="slidenum">
              <a:rPr lang="es-ES" smtClean="0"/>
              <a:t>55</a:t>
            </a:fld>
            <a:endParaRPr lang="es-ES"/>
          </a:p>
        </p:txBody>
      </p:sp>
    </p:spTree>
    <p:extLst>
      <p:ext uri="{BB962C8B-B14F-4D97-AF65-F5344CB8AC3E}">
        <p14:creationId xmlns:p14="http://schemas.microsoft.com/office/powerpoint/2010/main" val="2689878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1E58DF-D7CE-9DB6-0560-97B46CDDDEC1}"/>
              </a:ext>
            </a:extLst>
          </p:cNvPr>
          <p:cNvSpPr>
            <a:spLocks noGrp="1"/>
          </p:cNvSpPr>
          <p:nvPr>
            <p:ph type="title"/>
          </p:nvPr>
        </p:nvSpPr>
        <p:spPr/>
        <p:txBody>
          <a:bodyPr/>
          <a:lstStyle/>
          <a:p>
            <a:r>
              <a:rPr lang="en-CA" dirty="0"/>
              <a:t>Merge Fast-forward</a:t>
            </a:r>
            <a:endParaRPr lang="es-ES" dirty="0"/>
          </a:p>
        </p:txBody>
      </p:sp>
      <p:sp>
        <p:nvSpPr>
          <p:cNvPr id="3" name="Marcador de contenido 2">
            <a:extLst>
              <a:ext uri="{FF2B5EF4-FFF2-40B4-BE49-F238E27FC236}">
                <a16:creationId xmlns:a16="http://schemas.microsoft.com/office/drawing/2014/main" id="{6142E63D-706A-C53B-6D47-DF220DDB60FB}"/>
              </a:ext>
            </a:extLst>
          </p:cNvPr>
          <p:cNvSpPr>
            <a:spLocks noGrp="1"/>
          </p:cNvSpPr>
          <p:nvPr>
            <p:ph idx="1"/>
          </p:nvPr>
        </p:nvSpPr>
        <p:spPr>
          <a:xfrm>
            <a:off x="838200" y="1507958"/>
            <a:ext cx="10515600" cy="4669005"/>
          </a:xfrm>
        </p:spPr>
        <p:txBody>
          <a:bodyPr/>
          <a:lstStyle/>
          <a:p>
            <a:r>
              <a:rPr lang="en-CA" dirty="0" err="1"/>
              <a:t>Crear</a:t>
            </a:r>
            <a:r>
              <a:rPr lang="en-CA" dirty="0"/>
              <a:t> una </a:t>
            </a:r>
            <a:r>
              <a:rPr lang="en-CA" dirty="0" err="1"/>
              <a:t>rama</a:t>
            </a:r>
            <a:r>
              <a:rPr lang="en-CA" dirty="0"/>
              <a:t> </a:t>
            </a:r>
            <a:r>
              <a:rPr lang="en-CA" dirty="0" err="1"/>
              <a:t>secundaria</a:t>
            </a:r>
            <a:r>
              <a:rPr lang="en-CA" dirty="0"/>
              <a:t>.                      </a:t>
            </a: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branch</a:t>
            </a:r>
            <a:r>
              <a:rPr lang="es-ES" sz="1800" b="1" dirty="0">
                <a:solidFill>
                  <a:prstClr val="black"/>
                </a:solidFill>
                <a:latin typeface="Lucida Console" panose="020B0609040504020204" pitchFamily="49" charset="0"/>
              </a:rPr>
              <a:t> rama-secundaria</a:t>
            </a:r>
          </a:p>
          <a:p>
            <a:r>
              <a:rPr lang="es-ES" dirty="0"/>
              <a:t>Cambiar a esa nueva rama</a:t>
            </a:r>
            <a:r>
              <a:rPr lang="es-ES" b="1" dirty="0"/>
              <a:t>.                    </a:t>
            </a: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checkout</a:t>
            </a:r>
            <a:r>
              <a:rPr lang="es-ES" sz="1800" b="1" dirty="0">
                <a:solidFill>
                  <a:prstClr val="black"/>
                </a:solidFill>
                <a:latin typeface="Lucida Console" panose="020B0609040504020204" pitchFamily="49" charset="0"/>
              </a:rPr>
              <a:t> rama-secundaria</a:t>
            </a:r>
          </a:p>
          <a:p>
            <a:r>
              <a:rPr lang="es-ES" dirty="0"/>
              <a:t>Verificar que estamos en la rama correcta.                         </a:t>
            </a: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branch</a:t>
            </a:r>
            <a:endParaRPr lang="es-ES" sz="1800" b="1" dirty="0">
              <a:solidFill>
                <a:prstClr val="black"/>
              </a:solidFill>
              <a:latin typeface="Lucida Console" panose="020B0609040504020204" pitchFamily="49" charset="0"/>
            </a:endParaRPr>
          </a:p>
          <a:p>
            <a:endParaRPr lang="es-ES" dirty="0"/>
          </a:p>
          <a:p>
            <a:pPr marL="0" indent="0">
              <a:buNone/>
            </a:pPr>
            <a:r>
              <a:rPr lang="es-ES" dirty="0"/>
              <a:t>     </a:t>
            </a:r>
          </a:p>
          <a:p>
            <a:pPr marL="0" indent="0">
              <a:buNone/>
            </a:pPr>
            <a:endParaRPr lang="es-ES" dirty="0"/>
          </a:p>
        </p:txBody>
      </p:sp>
      <p:sp>
        <p:nvSpPr>
          <p:cNvPr id="8" name="CuadroTexto 7">
            <a:extLst>
              <a:ext uri="{FF2B5EF4-FFF2-40B4-BE49-F238E27FC236}">
                <a16:creationId xmlns:a16="http://schemas.microsoft.com/office/drawing/2014/main" id="{D298A400-25C5-8DDD-E659-B7325F8183BF}"/>
              </a:ext>
            </a:extLst>
          </p:cNvPr>
          <p:cNvSpPr txBox="1"/>
          <p:nvPr/>
        </p:nvSpPr>
        <p:spPr>
          <a:xfrm>
            <a:off x="838200" y="4620126"/>
            <a:ext cx="184731" cy="369332"/>
          </a:xfrm>
          <a:prstGeom prst="rect">
            <a:avLst/>
          </a:prstGeom>
          <a:noFill/>
        </p:spPr>
        <p:txBody>
          <a:bodyPr wrap="none" rtlCol="0">
            <a:spAutoFit/>
          </a:bodyPr>
          <a:lstStyle/>
          <a:p>
            <a:endParaRPr lang="es-ES" dirty="0"/>
          </a:p>
        </p:txBody>
      </p:sp>
      <p:cxnSp>
        <p:nvCxnSpPr>
          <p:cNvPr id="19" name="Conector recto 18">
            <a:extLst>
              <a:ext uri="{FF2B5EF4-FFF2-40B4-BE49-F238E27FC236}">
                <a16:creationId xmlns:a16="http://schemas.microsoft.com/office/drawing/2014/main" id="{E121E0CD-BDA8-F2A8-3E53-FC8DC7298EE3}"/>
              </a:ext>
            </a:extLst>
          </p:cNvPr>
          <p:cNvCxnSpPr>
            <a:cxnSpLocks/>
          </p:cNvCxnSpPr>
          <p:nvPr/>
        </p:nvCxnSpPr>
        <p:spPr>
          <a:xfrm>
            <a:off x="5456321" y="1802983"/>
            <a:ext cx="1169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7D2E1F1-7262-A000-922F-63236A38A9A2}"/>
              </a:ext>
            </a:extLst>
          </p:cNvPr>
          <p:cNvCxnSpPr>
            <a:cxnSpLocks/>
          </p:cNvCxnSpPr>
          <p:nvPr/>
        </p:nvCxnSpPr>
        <p:spPr>
          <a:xfrm>
            <a:off x="5402179" y="2260183"/>
            <a:ext cx="11690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E5E47232-F33E-D0E5-EE8D-43DBE5FCD75D}"/>
              </a:ext>
            </a:extLst>
          </p:cNvPr>
          <p:cNvCxnSpPr>
            <a:cxnSpLocks/>
          </p:cNvCxnSpPr>
          <p:nvPr/>
        </p:nvCxnSpPr>
        <p:spPr>
          <a:xfrm>
            <a:off x="7694194" y="2821657"/>
            <a:ext cx="1169068"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1FBBED92-260E-8BF0-03ED-A5B586DA8CB5}"/>
              </a:ext>
            </a:extLst>
          </p:cNvPr>
          <p:cNvSpPr>
            <a:spLocks noGrp="1"/>
          </p:cNvSpPr>
          <p:nvPr>
            <p:ph type="sldNum" sz="quarter" idx="12"/>
          </p:nvPr>
        </p:nvSpPr>
        <p:spPr/>
        <p:txBody>
          <a:bodyPr/>
          <a:lstStyle/>
          <a:p>
            <a:fld id="{17A2F33E-5344-4F77-A5AA-3009173103DD}" type="slidenum">
              <a:rPr lang="es-ES" smtClean="0"/>
              <a:t>56</a:t>
            </a:fld>
            <a:endParaRPr lang="es-ES"/>
          </a:p>
        </p:txBody>
      </p:sp>
      <p:pic>
        <p:nvPicPr>
          <p:cNvPr id="6" name="Imagen 5">
            <a:extLst>
              <a:ext uri="{FF2B5EF4-FFF2-40B4-BE49-F238E27FC236}">
                <a16:creationId xmlns:a16="http://schemas.microsoft.com/office/drawing/2014/main" id="{D3FB6D86-4038-4EDB-B611-151DA5E6B439}"/>
              </a:ext>
            </a:extLst>
          </p:cNvPr>
          <p:cNvPicPr>
            <a:picLocks noChangeAspect="1"/>
          </p:cNvPicPr>
          <p:nvPr/>
        </p:nvPicPr>
        <p:blipFill>
          <a:blip r:embed="rId3"/>
          <a:stretch>
            <a:fillRect/>
          </a:stretch>
        </p:blipFill>
        <p:spPr>
          <a:xfrm>
            <a:off x="1127019" y="3243890"/>
            <a:ext cx="8550319" cy="2752471"/>
          </a:xfrm>
          <a:prstGeom prst="rect">
            <a:avLst/>
          </a:prstGeom>
        </p:spPr>
      </p:pic>
    </p:spTree>
    <p:extLst>
      <p:ext uri="{BB962C8B-B14F-4D97-AF65-F5344CB8AC3E}">
        <p14:creationId xmlns:p14="http://schemas.microsoft.com/office/powerpoint/2010/main" val="894419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CAEA7-1F6D-497B-9731-F5FEB9CD59EF}"/>
              </a:ext>
            </a:extLst>
          </p:cNvPr>
          <p:cNvSpPr>
            <a:spLocks noGrp="1"/>
          </p:cNvSpPr>
          <p:nvPr>
            <p:ph type="title"/>
          </p:nvPr>
        </p:nvSpPr>
        <p:spPr/>
        <p:txBody>
          <a:bodyPr>
            <a:normAutofit/>
          </a:bodyPr>
          <a:lstStyle/>
          <a:p>
            <a:br>
              <a:rPr lang="es-ES" dirty="0"/>
            </a:br>
            <a:endParaRPr lang="es-ES" dirty="0"/>
          </a:p>
        </p:txBody>
      </p:sp>
      <p:sp>
        <p:nvSpPr>
          <p:cNvPr id="3" name="Marcador de contenido 2">
            <a:extLst>
              <a:ext uri="{FF2B5EF4-FFF2-40B4-BE49-F238E27FC236}">
                <a16:creationId xmlns:a16="http://schemas.microsoft.com/office/drawing/2014/main" id="{4AC475D4-390C-48CD-A9B8-3AF49ECA3ECB}"/>
              </a:ext>
            </a:extLst>
          </p:cNvPr>
          <p:cNvSpPr>
            <a:spLocks noGrp="1"/>
          </p:cNvSpPr>
          <p:nvPr>
            <p:ph idx="1"/>
          </p:nvPr>
        </p:nvSpPr>
        <p:spPr>
          <a:xfrm>
            <a:off x="838200" y="681036"/>
            <a:ext cx="10515600" cy="5495927"/>
          </a:xfrm>
        </p:spPr>
        <p:txBody>
          <a:bodyPr/>
          <a:lstStyle/>
          <a:p>
            <a:pPr marL="0" indent="0" algn="just">
              <a:buNone/>
            </a:pPr>
            <a:endParaRPr lang="es-ES" dirty="0"/>
          </a:p>
          <a:p>
            <a:r>
              <a:rPr lang="es-ES" dirty="0"/>
              <a:t>Modificar el archivo index.html agregando la línea de código</a:t>
            </a:r>
          </a:p>
          <a:p>
            <a:pPr marL="0" indent="0">
              <a:buNone/>
            </a:pPr>
            <a:endParaRPr lang="es-ES" dirty="0"/>
          </a:p>
        </p:txBody>
      </p:sp>
      <p:sp>
        <p:nvSpPr>
          <p:cNvPr id="4" name="Marcador de número de diapositiva 3">
            <a:extLst>
              <a:ext uri="{FF2B5EF4-FFF2-40B4-BE49-F238E27FC236}">
                <a16:creationId xmlns:a16="http://schemas.microsoft.com/office/drawing/2014/main" id="{F534C79E-D3C6-4583-BA2B-8FD07C9E5398}"/>
              </a:ext>
            </a:extLst>
          </p:cNvPr>
          <p:cNvSpPr>
            <a:spLocks noGrp="1"/>
          </p:cNvSpPr>
          <p:nvPr>
            <p:ph type="sldNum" sz="quarter" idx="12"/>
          </p:nvPr>
        </p:nvSpPr>
        <p:spPr/>
        <p:txBody>
          <a:bodyPr/>
          <a:lstStyle/>
          <a:p>
            <a:fld id="{17A2F33E-5344-4F77-A5AA-3009173103DD}" type="slidenum">
              <a:rPr lang="es-ES" smtClean="0"/>
              <a:t>57</a:t>
            </a:fld>
            <a:endParaRPr lang="es-ES"/>
          </a:p>
        </p:txBody>
      </p:sp>
      <p:pic>
        <p:nvPicPr>
          <p:cNvPr id="5" name="Imagen 4">
            <a:extLst>
              <a:ext uri="{FF2B5EF4-FFF2-40B4-BE49-F238E27FC236}">
                <a16:creationId xmlns:a16="http://schemas.microsoft.com/office/drawing/2014/main" id="{4997629C-AA87-48F5-BB26-7BA9B24E1024}"/>
              </a:ext>
            </a:extLst>
          </p:cNvPr>
          <p:cNvPicPr>
            <a:picLocks noChangeAspect="1"/>
          </p:cNvPicPr>
          <p:nvPr/>
        </p:nvPicPr>
        <p:blipFill>
          <a:blip r:embed="rId2"/>
          <a:stretch>
            <a:fillRect/>
          </a:stretch>
        </p:blipFill>
        <p:spPr>
          <a:xfrm>
            <a:off x="1151269" y="2133600"/>
            <a:ext cx="9477375" cy="1295400"/>
          </a:xfrm>
          <a:prstGeom prst="rect">
            <a:avLst/>
          </a:prstGeom>
        </p:spPr>
      </p:pic>
      <p:sp>
        <p:nvSpPr>
          <p:cNvPr id="6" name="CuadroTexto 5">
            <a:extLst>
              <a:ext uri="{FF2B5EF4-FFF2-40B4-BE49-F238E27FC236}">
                <a16:creationId xmlns:a16="http://schemas.microsoft.com/office/drawing/2014/main" id="{DF4474F7-9E42-4F41-B13F-CD5C426F5459}"/>
              </a:ext>
            </a:extLst>
          </p:cNvPr>
          <p:cNvSpPr txBox="1"/>
          <p:nvPr/>
        </p:nvSpPr>
        <p:spPr>
          <a:xfrm>
            <a:off x="962526" y="4187428"/>
            <a:ext cx="10391274" cy="1231106"/>
          </a:xfrm>
          <a:prstGeom prst="rect">
            <a:avLst/>
          </a:prstGeom>
          <a:noFill/>
        </p:spPr>
        <p:txBody>
          <a:bodyPr wrap="square">
            <a:spAutoFit/>
          </a:bodyPr>
          <a:lstStyle/>
          <a:p>
            <a:pPr marL="457200" indent="-457200">
              <a:buFont typeface="Arial" panose="020B0604020202020204" pitchFamily="34" charset="0"/>
              <a:buChar char="•"/>
            </a:pPr>
            <a:r>
              <a:rPr lang="es-ES" sz="2800" dirty="0"/>
              <a:t>Adicionar index.html al </a:t>
            </a:r>
            <a:r>
              <a:rPr lang="es-ES" sz="2800" dirty="0" err="1"/>
              <a:t>stage</a:t>
            </a:r>
            <a:r>
              <a:rPr lang="es-ES" sz="2800" dirty="0"/>
              <a:t>                                                </a:t>
            </a:r>
            <a:r>
              <a:rPr lang="es-ES" b="1" dirty="0" err="1">
                <a:solidFill>
                  <a:prstClr val="black"/>
                </a:solidFill>
                <a:latin typeface="Lucida Console" panose="020B0609040504020204" pitchFamily="49" charset="0"/>
              </a:rPr>
              <a:t>git</a:t>
            </a:r>
            <a:r>
              <a:rPr lang="es-ES" b="1" dirty="0">
                <a:solidFill>
                  <a:prstClr val="black"/>
                </a:solidFill>
                <a:latin typeface="Lucida Console" panose="020B0609040504020204" pitchFamily="49" charset="0"/>
              </a:rPr>
              <a:t> </a:t>
            </a:r>
            <a:r>
              <a:rPr lang="es-ES" b="1" dirty="0" err="1">
                <a:solidFill>
                  <a:prstClr val="black"/>
                </a:solidFill>
                <a:latin typeface="Lucida Console" panose="020B0609040504020204" pitchFamily="49" charset="0"/>
              </a:rPr>
              <a:t>add</a:t>
            </a:r>
            <a:r>
              <a:rPr lang="es-ES" b="1" dirty="0">
                <a:solidFill>
                  <a:prstClr val="black"/>
                </a:solidFill>
                <a:latin typeface="Lucida Console" panose="020B0609040504020204" pitchFamily="49" charset="0"/>
              </a:rPr>
              <a:t> .</a:t>
            </a:r>
          </a:p>
          <a:p>
            <a:pPr marL="0" indent="0">
              <a:buNone/>
            </a:pPr>
            <a:endParaRPr lang="es-ES" dirty="0"/>
          </a:p>
          <a:p>
            <a:pPr marL="457200" indent="-457200">
              <a:buFont typeface="Arial" panose="020B0604020202020204" pitchFamily="34" charset="0"/>
              <a:buChar char="•"/>
            </a:pPr>
            <a:r>
              <a:rPr lang="es-ES" sz="2800" dirty="0"/>
              <a:t>Hacer </a:t>
            </a:r>
            <a:r>
              <a:rPr lang="es-ES" sz="2800" dirty="0" err="1"/>
              <a:t>commit</a:t>
            </a:r>
            <a:r>
              <a:rPr lang="es-ES" sz="2800" dirty="0"/>
              <a:t> </a:t>
            </a:r>
            <a:r>
              <a:rPr lang="en-US" sz="2800" dirty="0"/>
              <a:t>                             </a:t>
            </a:r>
            <a:r>
              <a:rPr lang="en-US" sz="1800" b="1" dirty="0">
                <a:solidFill>
                  <a:prstClr val="black"/>
                </a:solidFill>
                <a:latin typeface="Lucida Console" panose="020B0609040504020204" pitchFamily="49" charset="0"/>
              </a:rPr>
              <a:t>git commit -</a:t>
            </a:r>
            <a:r>
              <a:rPr lang="en-US" sz="1800" b="1" dirty="0" err="1">
                <a:solidFill>
                  <a:prstClr val="black"/>
                </a:solidFill>
                <a:latin typeface="Lucida Console" panose="020B0609040504020204" pitchFamily="49" charset="0"/>
              </a:rPr>
              <a:t>m"Agregando</a:t>
            </a:r>
            <a:r>
              <a:rPr lang="en-US" sz="1800" b="1" dirty="0">
                <a:solidFill>
                  <a:prstClr val="black"/>
                </a:solidFill>
                <a:latin typeface="Lucida Console" panose="020B0609040504020204" pitchFamily="49" charset="0"/>
              </a:rPr>
              <a:t> index.html"</a:t>
            </a:r>
          </a:p>
        </p:txBody>
      </p:sp>
      <p:cxnSp>
        <p:nvCxnSpPr>
          <p:cNvPr id="7" name="Conector recto 6">
            <a:extLst>
              <a:ext uri="{FF2B5EF4-FFF2-40B4-BE49-F238E27FC236}">
                <a16:creationId xmlns:a16="http://schemas.microsoft.com/office/drawing/2014/main" id="{19D8DF08-10A1-48DD-BDFA-8D2EA11DC861}"/>
              </a:ext>
            </a:extLst>
          </p:cNvPr>
          <p:cNvCxnSpPr>
            <a:cxnSpLocks/>
          </p:cNvCxnSpPr>
          <p:nvPr/>
        </p:nvCxnSpPr>
        <p:spPr>
          <a:xfrm>
            <a:off x="6096000" y="4522120"/>
            <a:ext cx="28294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3F0BC90E-8E8B-46FD-B4AC-6EFFFF15B87C}"/>
              </a:ext>
            </a:extLst>
          </p:cNvPr>
          <p:cNvCxnSpPr>
            <a:cxnSpLocks/>
          </p:cNvCxnSpPr>
          <p:nvPr/>
        </p:nvCxnSpPr>
        <p:spPr>
          <a:xfrm>
            <a:off x="3994485" y="5166310"/>
            <a:ext cx="166837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9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703AD9E-936F-8D79-1865-03AB732F63EF}"/>
              </a:ext>
            </a:extLst>
          </p:cNvPr>
          <p:cNvSpPr>
            <a:spLocks noGrp="1"/>
          </p:cNvSpPr>
          <p:nvPr>
            <p:ph idx="1"/>
          </p:nvPr>
        </p:nvSpPr>
        <p:spPr>
          <a:xfrm>
            <a:off x="838200" y="786063"/>
            <a:ext cx="10515600" cy="5390900"/>
          </a:xfrm>
        </p:spPr>
        <p:txBody>
          <a:bodyPr/>
          <a:lstStyle/>
          <a:p>
            <a:pPr marL="0" indent="0">
              <a:buNone/>
            </a:pPr>
            <a:endParaRPr lang="es-ES" dirty="0"/>
          </a:p>
          <a:p>
            <a:endParaRPr lang="es-ES" dirty="0"/>
          </a:p>
          <a:p>
            <a:endParaRPr lang="es-ES" b="1" dirty="0"/>
          </a:p>
          <a:p>
            <a:endParaRPr lang="es-ES" dirty="0"/>
          </a:p>
          <a:p>
            <a:pPr marL="0" indent="0">
              <a:buNone/>
            </a:pPr>
            <a:endParaRPr lang="es-ES" dirty="0"/>
          </a:p>
          <a:p>
            <a:endParaRPr lang="es-ES" dirty="0"/>
          </a:p>
        </p:txBody>
      </p:sp>
      <p:sp>
        <p:nvSpPr>
          <p:cNvPr id="2" name="Marcador de número de diapositiva 1">
            <a:extLst>
              <a:ext uri="{FF2B5EF4-FFF2-40B4-BE49-F238E27FC236}">
                <a16:creationId xmlns:a16="http://schemas.microsoft.com/office/drawing/2014/main" id="{EA051F80-AD8E-C73E-F19C-697FC0E3440F}"/>
              </a:ext>
            </a:extLst>
          </p:cNvPr>
          <p:cNvSpPr>
            <a:spLocks noGrp="1"/>
          </p:cNvSpPr>
          <p:nvPr>
            <p:ph type="sldNum" sz="quarter" idx="12"/>
          </p:nvPr>
        </p:nvSpPr>
        <p:spPr/>
        <p:txBody>
          <a:bodyPr/>
          <a:lstStyle/>
          <a:p>
            <a:fld id="{17A2F33E-5344-4F77-A5AA-3009173103DD}" type="slidenum">
              <a:rPr lang="es-ES" smtClean="0"/>
              <a:t>58</a:t>
            </a:fld>
            <a:endParaRPr lang="es-ES"/>
          </a:p>
        </p:txBody>
      </p:sp>
      <p:pic>
        <p:nvPicPr>
          <p:cNvPr id="4" name="Imagen 3">
            <a:extLst>
              <a:ext uri="{FF2B5EF4-FFF2-40B4-BE49-F238E27FC236}">
                <a16:creationId xmlns:a16="http://schemas.microsoft.com/office/drawing/2014/main" id="{FBDC0F8E-6677-4324-8F10-F459A4E9B753}"/>
              </a:ext>
            </a:extLst>
          </p:cNvPr>
          <p:cNvPicPr>
            <a:picLocks noChangeAspect="1"/>
          </p:cNvPicPr>
          <p:nvPr/>
        </p:nvPicPr>
        <p:blipFill>
          <a:blip r:embed="rId3"/>
          <a:stretch>
            <a:fillRect/>
          </a:stretch>
        </p:blipFill>
        <p:spPr>
          <a:xfrm>
            <a:off x="838199" y="1140493"/>
            <a:ext cx="9717505" cy="3559844"/>
          </a:xfrm>
          <a:prstGeom prst="rect">
            <a:avLst/>
          </a:prstGeom>
        </p:spPr>
      </p:pic>
    </p:spTree>
    <p:extLst>
      <p:ext uri="{BB962C8B-B14F-4D97-AF65-F5344CB8AC3E}">
        <p14:creationId xmlns:p14="http://schemas.microsoft.com/office/powerpoint/2010/main" val="3087796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2C83C-D5C4-7100-60CC-B31FDAD762D8}"/>
              </a:ext>
            </a:extLst>
          </p:cNvPr>
          <p:cNvSpPr>
            <a:spLocks noGrp="1"/>
          </p:cNvSpPr>
          <p:nvPr>
            <p:ph type="title"/>
          </p:nvPr>
        </p:nvSpPr>
        <p:spPr/>
        <p:txBody>
          <a:bodyPr/>
          <a:lstStyle/>
          <a:p>
            <a:r>
              <a:rPr lang="en-CA" dirty="0" err="1"/>
              <a:t>Integrando</a:t>
            </a:r>
            <a:r>
              <a:rPr lang="en-CA" dirty="0"/>
              <a:t> </a:t>
            </a:r>
            <a:r>
              <a:rPr lang="en-CA" dirty="0" err="1"/>
              <a:t>esta</a:t>
            </a:r>
            <a:r>
              <a:rPr lang="en-CA" dirty="0"/>
              <a:t> </a:t>
            </a:r>
            <a:r>
              <a:rPr lang="en-CA" dirty="0" err="1"/>
              <a:t>rama</a:t>
            </a:r>
            <a:r>
              <a:rPr lang="en-CA" dirty="0"/>
              <a:t> a la </a:t>
            </a:r>
            <a:r>
              <a:rPr lang="en-CA" dirty="0" err="1"/>
              <a:t>rama</a:t>
            </a:r>
            <a:r>
              <a:rPr lang="en-CA" dirty="0"/>
              <a:t> master</a:t>
            </a:r>
            <a:endParaRPr lang="es-ES" dirty="0"/>
          </a:p>
        </p:txBody>
      </p:sp>
      <p:sp>
        <p:nvSpPr>
          <p:cNvPr id="3" name="Marcador de contenido 2">
            <a:extLst>
              <a:ext uri="{FF2B5EF4-FFF2-40B4-BE49-F238E27FC236}">
                <a16:creationId xmlns:a16="http://schemas.microsoft.com/office/drawing/2014/main" id="{A456823E-A07E-DB08-B84F-DA282CCE101F}"/>
              </a:ext>
            </a:extLst>
          </p:cNvPr>
          <p:cNvSpPr>
            <a:spLocks noGrp="1"/>
          </p:cNvSpPr>
          <p:nvPr>
            <p:ph idx="1"/>
          </p:nvPr>
        </p:nvSpPr>
        <p:spPr>
          <a:xfrm>
            <a:off x="838200" y="1491916"/>
            <a:ext cx="10515600" cy="4685047"/>
          </a:xfrm>
        </p:spPr>
        <p:txBody>
          <a:bodyPr/>
          <a:lstStyle/>
          <a:p>
            <a:pPr marL="0" indent="0">
              <a:buNone/>
            </a:pP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diff</a:t>
            </a:r>
            <a:r>
              <a:rPr lang="es-ES" sz="1800" b="1" dirty="0">
                <a:solidFill>
                  <a:prstClr val="black"/>
                </a:solidFill>
                <a:latin typeface="Lucida Console" panose="020B0609040504020204" pitchFamily="49" charset="0"/>
              </a:rPr>
              <a:t> rama-secundaria master</a:t>
            </a:r>
          </a:p>
          <a:p>
            <a:endParaRPr lang="es-ES" sz="1800" b="1" dirty="0">
              <a:solidFill>
                <a:prstClr val="black"/>
              </a:solidFill>
              <a:latin typeface="Lucida Console" panose="020B0609040504020204" pitchFamily="49" charset="0"/>
            </a:endParaRPr>
          </a:p>
        </p:txBody>
      </p:sp>
      <p:sp>
        <p:nvSpPr>
          <p:cNvPr id="8" name="CuadroTexto 7">
            <a:extLst>
              <a:ext uri="{FF2B5EF4-FFF2-40B4-BE49-F238E27FC236}">
                <a16:creationId xmlns:a16="http://schemas.microsoft.com/office/drawing/2014/main" id="{59C0EC4A-3635-6B64-6DA0-28E1AEF9A901}"/>
              </a:ext>
            </a:extLst>
          </p:cNvPr>
          <p:cNvSpPr txBox="1"/>
          <p:nvPr/>
        </p:nvSpPr>
        <p:spPr>
          <a:xfrm>
            <a:off x="1006643" y="4587873"/>
            <a:ext cx="6096000" cy="923330"/>
          </a:xfrm>
          <a:prstGeom prst="rect">
            <a:avLst/>
          </a:prstGeom>
          <a:noFill/>
        </p:spPr>
        <p:txBody>
          <a:bodyPr wrap="square">
            <a:spAutoFit/>
          </a:bodyPr>
          <a:lstStyle/>
          <a:p>
            <a:pPr marL="0" indent="0">
              <a:buNone/>
            </a:pP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checkout</a:t>
            </a:r>
            <a:r>
              <a:rPr lang="es-ES" sz="1800" b="1" dirty="0">
                <a:solidFill>
                  <a:prstClr val="black"/>
                </a:solidFill>
                <a:latin typeface="Lucida Console" panose="020B0609040504020204" pitchFamily="49" charset="0"/>
              </a:rPr>
              <a:t> master</a:t>
            </a:r>
          </a:p>
          <a:p>
            <a:pPr marL="0" indent="0">
              <a:buNone/>
            </a:pPr>
            <a:endParaRPr lang="es-ES" b="1" dirty="0">
              <a:solidFill>
                <a:prstClr val="black"/>
              </a:solidFill>
              <a:latin typeface="Lucida Console" panose="020B0609040504020204" pitchFamily="49" charset="0"/>
            </a:endParaRPr>
          </a:p>
          <a:p>
            <a:pPr marL="0" indent="0">
              <a:buNone/>
            </a:pPr>
            <a:r>
              <a:rPr lang="es-ES" b="1" dirty="0" err="1">
                <a:solidFill>
                  <a:prstClr val="black"/>
                </a:solidFill>
                <a:latin typeface="Lucida Console" panose="020B0609040504020204" pitchFamily="49" charset="0"/>
              </a:rPr>
              <a:t>git</a:t>
            </a:r>
            <a:r>
              <a:rPr lang="es-ES" b="1" dirty="0">
                <a:solidFill>
                  <a:prstClr val="black"/>
                </a:solidFill>
                <a:latin typeface="Lucida Console" panose="020B0609040504020204" pitchFamily="49" charset="0"/>
              </a:rPr>
              <a:t> </a:t>
            </a:r>
            <a:r>
              <a:rPr lang="es-ES" b="1" dirty="0" err="1">
                <a:solidFill>
                  <a:prstClr val="black"/>
                </a:solidFill>
                <a:latin typeface="Lucida Console" panose="020B0609040504020204" pitchFamily="49" charset="0"/>
              </a:rPr>
              <a:t>merge</a:t>
            </a:r>
            <a:r>
              <a:rPr lang="es-ES" b="1" dirty="0">
                <a:solidFill>
                  <a:prstClr val="black"/>
                </a:solidFill>
                <a:latin typeface="Lucida Console" panose="020B0609040504020204" pitchFamily="49" charset="0"/>
              </a:rPr>
              <a:t> rama-secundaria</a:t>
            </a:r>
            <a:endParaRPr lang="es-ES" sz="1800" dirty="0">
              <a:solidFill>
                <a:prstClr val="black"/>
              </a:solidFill>
              <a:latin typeface="Lucida Console" panose="020B0609040504020204" pitchFamily="49" charset="0"/>
            </a:endParaRPr>
          </a:p>
        </p:txBody>
      </p:sp>
      <p:pic>
        <p:nvPicPr>
          <p:cNvPr id="12" name="Imagen 11">
            <a:extLst>
              <a:ext uri="{FF2B5EF4-FFF2-40B4-BE49-F238E27FC236}">
                <a16:creationId xmlns:a16="http://schemas.microsoft.com/office/drawing/2014/main" id="{7E6832D4-866E-F729-BB58-BF141362EA7D}"/>
              </a:ext>
            </a:extLst>
          </p:cNvPr>
          <p:cNvPicPr>
            <a:picLocks noChangeAspect="1"/>
          </p:cNvPicPr>
          <p:nvPr/>
        </p:nvPicPr>
        <p:blipFill>
          <a:blip r:embed="rId3"/>
          <a:stretch>
            <a:fillRect/>
          </a:stretch>
        </p:blipFill>
        <p:spPr>
          <a:xfrm>
            <a:off x="1038727" y="2012251"/>
            <a:ext cx="9533020" cy="2225266"/>
          </a:xfrm>
          <a:prstGeom prst="rect">
            <a:avLst/>
          </a:prstGeom>
        </p:spPr>
      </p:pic>
      <p:pic>
        <p:nvPicPr>
          <p:cNvPr id="14" name="Imagen 13">
            <a:extLst>
              <a:ext uri="{FF2B5EF4-FFF2-40B4-BE49-F238E27FC236}">
                <a16:creationId xmlns:a16="http://schemas.microsoft.com/office/drawing/2014/main" id="{1EF2E0BD-CA7C-CF56-4ED8-CA8A07206731}"/>
              </a:ext>
            </a:extLst>
          </p:cNvPr>
          <p:cNvPicPr>
            <a:picLocks noChangeAspect="1"/>
          </p:cNvPicPr>
          <p:nvPr/>
        </p:nvPicPr>
        <p:blipFill>
          <a:blip r:embed="rId4"/>
          <a:stretch>
            <a:fillRect/>
          </a:stretch>
        </p:blipFill>
        <p:spPr>
          <a:xfrm>
            <a:off x="6555707" y="4615434"/>
            <a:ext cx="4753977" cy="1293841"/>
          </a:xfrm>
          <a:prstGeom prst="rect">
            <a:avLst/>
          </a:prstGeom>
        </p:spPr>
      </p:pic>
      <p:cxnSp>
        <p:nvCxnSpPr>
          <p:cNvPr id="19" name="Conector recto 18">
            <a:extLst>
              <a:ext uri="{FF2B5EF4-FFF2-40B4-BE49-F238E27FC236}">
                <a16:creationId xmlns:a16="http://schemas.microsoft.com/office/drawing/2014/main" id="{844BD6C2-E521-F399-568E-BC6BF4FF866A}"/>
              </a:ext>
            </a:extLst>
          </p:cNvPr>
          <p:cNvCxnSpPr/>
          <p:nvPr/>
        </p:nvCxnSpPr>
        <p:spPr>
          <a:xfrm>
            <a:off x="4732421" y="5364308"/>
            <a:ext cx="160421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C895BC19-1E1F-DEB1-E6BA-64C965404D26}"/>
              </a:ext>
            </a:extLst>
          </p:cNvPr>
          <p:cNvSpPr>
            <a:spLocks noGrp="1"/>
          </p:cNvSpPr>
          <p:nvPr>
            <p:ph type="sldNum" sz="quarter" idx="12"/>
          </p:nvPr>
        </p:nvSpPr>
        <p:spPr/>
        <p:txBody>
          <a:bodyPr/>
          <a:lstStyle/>
          <a:p>
            <a:fld id="{17A2F33E-5344-4F77-A5AA-3009173103DD}" type="slidenum">
              <a:rPr lang="es-ES" smtClean="0"/>
              <a:t>59</a:t>
            </a:fld>
            <a:endParaRPr lang="es-ES"/>
          </a:p>
        </p:txBody>
      </p:sp>
    </p:spTree>
    <p:extLst>
      <p:ext uri="{BB962C8B-B14F-4D97-AF65-F5344CB8AC3E}">
        <p14:creationId xmlns:p14="http://schemas.microsoft.com/office/powerpoint/2010/main" val="96261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7D459B-ACE5-6D68-7E4D-F74640ACE796}"/>
              </a:ext>
            </a:extLst>
          </p:cNvPr>
          <p:cNvSpPr>
            <a:spLocks noGrp="1"/>
          </p:cNvSpPr>
          <p:nvPr>
            <p:ph type="title"/>
          </p:nvPr>
        </p:nvSpPr>
        <p:spPr/>
        <p:txBody>
          <a:bodyPr/>
          <a:lstStyle/>
          <a:p>
            <a:r>
              <a:rPr lang="es-ES" dirty="0"/>
              <a:t>Partes del desarrollo Web</a:t>
            </a:r>
          </a:p>
        </p:txBody>
      </p:sp>
      <p:sp>
        <p:nvSpPr>
          <p:cNvPr id="3" name="Marcador de contenido 2">
            <a:extLst>
              <a:ext uri="{FF2B5EF4-FFF2-40B4-BE49-F238E27FC236}">
                <a16:creationId xmlns:a16="http://schemas.microsoft.com/office/drawing/2014/main" id="{1E61DE05-BCAA-A239-6BCD-4539BE25DFFE}"/>
              </a:ext>
            </a:extLst>
          </p:cNvPr>
          <p:cNvSpPr>
            <a:spLocks noGrp="1"/>
          </p:cNvSpPr>
          <p:nvPr>
            <p:ph idx="1"/>
          </p:nvPr>
        </p:nvSpPr>
        <p:spPr>
          <a:xfrm>
            <a:off x="838200" y="1825625"/>
            <a:ext cx="10515600" cy="3688910"/>
          </a:xfrm>
        </p:spPr>
        <p:txBody>
          <a:bodyPr/>
          <a:lstStyle/>
          <a:p>
            <a:pPr algn="just"/>
            <a:r>
              <a:rPr lang="es-ES" dirty="0"/>
              <a:t>El </a:t>
            </a:r>
            <a:r>
              <a:rPr lang="es-ES" dirty="0" err="1"/>
              <a:t>frontend</a:t>
            </a:r>
            <a:r>
              <a:rPr lang="es-ES" dirty="0"/>
              <a:t>: son aquellas tecnologías de desarrollo web del lado del cliente</a:t>
            </a:r>
            <a:r>
              <a:rPr lang="es-ES" baseline="30000" dirty="0"/>
              <a:t> </a:t>
            </a:r>
            <a:r>
              <a:rPr lang="es-ES" dirty="0"/>
              <a:t>, es decir, las que corren en el navegador del usuario y que son básicamente tres:</a:t>
            </a:r>
          </a:p>
        </p:txBody>
      </p:sp>
      <p:pic>
        <p:nvPicPr>
          <p:cNvPr id="7" name="Imagen 6">
            <a:extLst>
              <a:ext uri="{FF2B5EF4-FFF2-40B4-BE49-F238E27FC236}">
                <a16:creationId xmlns:a16="http://schemas.microsoft.com/office/drawing/2014/main" id="{B8D00148-CE44-505C-0913-3CB4C295C725}"/>
              </a:ext>
            </a:extLst>
          </p:cNvPr>
          <p:cNvPicPr>
            <a:picLocks noChangeAspect="1"/>
          </p:cNvPicPr>
          <p:nvPr/>
        </p:nvPicPr>
        <p:blipFill>
          <a:blip r:embed="rId3"/>
          <a:stretch>
            <a:fillRect/>
          </a:stretch>
        </p:blipFill>
        <p:spPr>
          <a:xfrm>
            <a:off x="4338637" y="2997445"/>
            <a:ext cx="3514725" cy="1847850"/>
          </a:xfrm>
          <a:prstGeom prst="rect">
            <a:avLst/>
          </a:prstGeom>
        </p:spPr>
      </p:pic>
      <p:sp>
        <p:nvSpPr>
          <p:cNvPr id="9" name="CuadroTexto 8">
            <a:extLst>
              <a:ext uri="{FF2B5EF4-FFF2-40B4-BE49-F238E27FC236}">
                <a16:creationId xmlns:a16="http://schemas.microsoft.com/office/drawing/2014/main" id="{4FA93670-BB70-EDED-78A3-9A7F61668040}"/>
              </a:ext>
            </a:extLst>
          </p:cNvPr>
          <p:cNvSpPr txBox="1"/>
          <p:nvPr/>
        </p:nvSpPr>
        <p:spPr>
          <a:xfrm>
            <a:off x="838200" y="5215507"/>
            <a:ext cx="10515600" cy="867930"/>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s-ES" sz="2800" dirty="0"/>
              <a:t>El </a:t>
            </a:r>
            <a:r>
              <a:rPr lang="es-ES" sz="2800" dirty="0" err="1"/>
              <a:t>frontend</a:t>
            </a:r>
            <a:r>
              <a:rPr lang="es-ES" sz="2800" dirty="0"/>
              <a:t> se enfoca en el usuario, en todo con lo que puede interactuar y lo que ve mientras navega.</a:t>
            </a:r>
          </a:p>
        </p:txBody>
      </p:sp>
      <p:sp>
        <p:nvSpPr>
          <p:cNvPr id="4" name="Marcador de número de diapositiva 3">
            <a:extLst>
              <a:ext uri="{FF2B5EF4-FFF2-40B4-BE49-F238E27FC236}">
                <a16:creationId xmlns:a16="http://schemas.microsoft.com/office/drawing/2014/main" id="{47DC7209-26FE-AF72-75A8-B1FF7B7BF2E3}"/>
              </a:ext>
            </a:extLst>
          </p:cNvPr>
          <p:cNvSpPr>
            <a:spLocks noGrp="1"/>
          </p:cNvSpPr>
          <p:nvPr>
            <p:ph type="sldNum" sz="quarter" idx="12"/>
          </p:nvPr>
        </p:nvSpPr>
        <p:spPr/>
        <p:txBody>
          <a:bodyPr/>
          <a:lstStyle/>
          <a:p>
            <a:fld id="{17A2F33E-5344-4F77-A5AA-3009173103DD}" type="slidenum">
              <a:rPr lang="es-ES" smtClean="0"/>
              <a:t>6</a:t>
            </a:fld>
            <a:endParaRPr lang="es-ES"/>
          </a:p>
        </p:txBody>
      </p:sp>
    </p:spTree>
    <p:extLst>
      <p:ext uri="{BB962C8B-B14F-4D97-AF65-F5344CB8AC3E}">
        <p14:creationId xmlns:p14="http://schemas.microsoft.com/office/powerpoint/2010/main" val="3851259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042D411-1398-A6F9-F57B-9E62483AEB58}"/>
              </a:ext>
            </a:extLst>
          </p:cNvPr>
          <p:cNvSpPr>
            <a:spLocks noGrp="1"/>
          </p:cNvSpPr>
          <p:nvPr>
            <p:ph idx="1"/>
          </p:nvPr>
        </p:nvSpPr>
        <p:spPr>
          <a:xfrm>
            <a:off x="838200" y="641684"/>
            <a:ext cx="10515600" cy="5535279"/>
          </a:xfrm>
        </p:spPr>
        <p:txBody>
          <a:bodyPr/>
          <a:lstStyle/>
          <a:p>
            <a:pPr marL="0" indent="0">
              <a:buNone/>
            </a:pPr>
            <a:r>
              <a:rPr lang="es-ES" sz="1800" b="1" dirty="0">
                <a:solidFill>
                  <a:prstClr val="black"/>
                </a:solidFill>
                <a:latin typeface="Lucida Console" panose="020B0609040504020204" pitchFamily="49" charset="0"/>
              </a:rPr>
              <a:t>  </a:t>
            </a:r>
            <a:r>
              <a:rPr lang="es-ES" dirty="0"/>
              <a:t>Revisando los logs</a:t>
            </a:r>
          </a:p>
        </p:txBody>
      </p:sp>
      <p:sp>
        <p:nvSpPr>
          <p:cNvPr id="8" name="CuadroTexto 7">
            <a:extLst>
              <a:ext uri="{FF2B5EF4-FFF2-40B4-BE49-F238E27FC236}">
                <a16:creationId xmlns:a16="http://schemas.microsoft.com/office/drawing/2014/main" id="{2E291EF6-B6CF-7018-1191-3E120C607E6A}"/>
              </a:ext>
            </a:extLst>
          </p:cNvPr>
          <p:cNvSpPr txBox="1"/>
          <p:nvPr/>
        </p:nvSpPr>
        <p:spPr>
          <a:xfrm>
            <a:off x="1367840" y="3906892"/>
            <a:ext cx="9701213" cy="1384995"/>
          </a:xfrm>
          <a:prstGeom prst="rect">
            <a:avLst/>
          </a:prstGeom>
          <a:noFill/>
        </p:spPr>
        <p:txBody>
          <a:bodyPr wrap="square" rtlCol="0">
            <a:spAutoFit/>
          </a:bodyPr>
          <a:lstStyle/>
          <a:p>
            <a:r>
              <a:rPr lang="en-CA" sz="2800" dirty="0"/>
              <a:t>El HEAD , master y la </a:t>
            </a:r>
            <a:r>
              <a:rPr lang="en-CA" sz="2800" dirty="0" err="1"/>
              <a:t>rama</a:t>
            </a:r>
            <a:r>
              <a:rPr lang="en-CA" sz="2800" dirty="0"/>
              <a:t> </a:t>
            </a:r>
            <a:r>
              <a:rPr lang="en-CA" sz="2800" dirty="0" err="1"/>
              <a:t>secundaria</a:t>
            </a:r>
            <a:r>
              <a:rPr lang="en-CA" sz="2800" dirty="0"/>
              <a:t> </a:t>
            </a:r>
            <a:r>
              <a:rPr lang="en-CA" sz="2800" dirty="0" err="1"/>
              <a:t>est</a:t>
            </a:r>
            <a:r>
              <a:rPr lang="es-ES" sz="2800" dirty="0"/>
              <a:t>á</a:t>
            </a:r>
            <a:r>
              <a:rPr lang="en-CA" sz="2800" dirty="0"/>
              <a:t>n </a:t>
            </a:r>
            <a:r>
              <a:rPr lang="en-CA" sz="2800" dirty="0" err="1"/>
              <a:t>apuntando</a:t>
            </a:r>
            <a:r>
              <a:rPr lang="en-CA" sz="2800" dirty="0"/>
              <a:t> al </a:t>
            </a:r>
            <a:r>
              <a:rPr lang="en-CA" sz="2800" dirty="0" err="1"/>
              <a:t>mismo</a:t>
            </a:r>
            <a:r>
              <a:rPr lang="en-CA" sz="2800" dirty="0"/>
              <a:t> </a:t>
            </a:r>
            <a:r>
              <a:rPr lang="en-CA" sz="2800" dirty="0" err="1"/>
              <a:t>lugar</a:t>
            </a:r>
            <a:r>
              <a:rPr lang="en-CA" sz="2800" dirty="0"/>
              <a:t> . El commit </a:t>
            </a:r>
            <a:r>
              <a:rPr lang="en-CA" sz="2800" dirty="0" err="1"/>
              <a:t>Agregando</a:t>
            </a:r>
            <a:r>
              <a:rPr lang="en-CA" sz="2800" dirty="0"/>
              <a:t> index.html forma </a:t>
            </a:r>
            <a:r>
              <a:rPr lang="en-CA" sz="2800" dirty="0" err="1"/>
              <a:t>parte</a:t>
            </a:r>
            <a:r>
              <a:rPr lang="en-CA" sz="2800" dirty="0"/>
              <a:t> de la </a:t>
            </a:r>
            <a:r>
              <a:rPr lang="en-CA" sz="2800" dirty="0" err="1"/>
              <a:t>rama</a:t>
            </a:r>
            <a:r>
              <a:rPr lang="en-CA" sz="2800" dirty="0"/>
              <a:t> master.</a:t>
            </a:r>
            <a:endParaRPr lang="es-ES" sz="2800" dirty="0"/>
          </a:p>
        </p:txBody>
      </p:sp>
      <p:sp>
        <p:nvSpPr>
          <p:cNvPr id="2" name="Marcador de número de diapositiva 1">
            <a:extLst>
              <a:ext uri="{FF2B5EF4-FFF2-40B4-BE49-F238E27FC236}">
                <a16:creationId xmlns:a16="http://schemas.microsoft.com/office/drawing/2014/main" id="{CDC2E951-AD81-C6A0-0313-E234C7C9EFCE}"/>
              </a:ext>
            </a:extLst>
          </p:cNvPr>
          <p:cNvSpPr>
            <a:spLocks noGrp="1"/>
          </p:cNvSpPr>
          <p:nvPr>
            <p:ph type="sldNum" sz="quarter" idx="12"/>
          </p:nvPr>
        </p:nvSpPr>
        <p:spPr/>
        <p:txBody>
          <a:bodyPr/>
          <a:lstStyle/>
          <a:p>
            <a:fld id="{17A2F33E-5344-4F77-A5AA-3009173103DD}" type="slidenum">
              <a:rPr lang="es-ES" smtClean="0"/>
              <a:t>60</a:t>
            </a:fld>
            <a:endParaRPr lang="es-ES"/>
          </a:p>
        </p:txBody>
      </p:sp>
      <p:sp>
        <p:nvSpPr>
          <p:cNvPr id="6" name="CuadroTexto 5">
            <a:extLst>
              <a:ext uri="{FF2B5EF4-FFF2-40B4-BE49-F238E27FC236}">
                <a16:creationId xmlns:a16="http://schemas.microsoft.com/office/drawing/2014/main" id="{368682E9-FA85-4BBD-AB45-72ADF95D9500}"/>
              </a:ext>
            </a:extLst>
          </p:cNvPr>
          <p:cNvSpPr txBox="1"/>
          <p:nvPr/>
        </p:nvSpPr>
        <p:spPr>
          <a:xfrm>
            <a:off x="923140" y="6046577"/>
            <a:ext cx="5000876" cy="369332"/>
          </a:xfrm>
          <a:prstGeom prst="rect">
            <a:avLst/>
          </a:prstGeom>
          <a:noFill/>
        </p:spPr>
        <p:txBody>
          <a:bodyPr wrap="square">
            <a:spAutoFit/>
          </a:bodyPr>
          <a:lstStyle/>
          <a:p>
            <a:r>
              <a:rPr lang="es-ES" b="1" dirty="0" err="1">
                <a:solidFill>
                  <a:prstClr val="black"/>
                </a:solidFill>
                <a:latin typeface="Lucida Console" panose="020B0609040504020204" pitchFamily="49" charset="0"/>
              </a:rPr>
              <a:t>git</a:t>
            </a:r>
            <a:r>
              <a:rPr lang="es-ES" b="1" dirty="0">
                <a:solidFill>
                  <a:prstClr val="black"/>
                </a:solidFill>
                <a:latin typeface="Lucida Console" panose="020B0609040504020204" pitchFamily="49" charset="0"/>
              </a:rPr>
              <a:t> </a:t>
            </a:r>
            <a:r>
              <a:rPr lang="es-ES" b="1" dirty="0" err="1">
                <a:solidFill>
                  <a:prstClr val="black"/>
                </a:solidFill>
                <a:latin typeface="Lucida Console" panose="020B0609040504020204" pitchFamily="49" charset="0"/>
              </a:rPr>
              <a:t>branch</a:t>
            </a:r>
            <a:r>
              <a:rPr lang="es-ES" b="1" dirty="0">
                <a:solidFill>
                  <a:prstClr val="black"/>
                </a:solidFill>
                <a:latin typeface="Lucida Console" panose="020B0609040504020204" pitchFamily="49" charset="0"/>
              </a:rPr>
              <a:t> -d rama-secundaria</a:t>
            </a:r>
          </a:p>
        </p:txBody>
      </p:sp>
      <p:sp>
        <p:nvSpPr>
          <p:cNvPr id="9" name="CuadroTexto 8">
            <a:extLst>
              <a:ext uri="{FF2B5EF4-FFF2-40B4-BE49-F238E27FC236}">
                <a16:creationId xmlns:a16="http://schemas.microsoft.com/office/drawing/2014/main" id="{DA65DDDF-168C-49AE-AFD8-5A0691568B8A}"/>
              </a:ext>
            </a:extLst>
          </p:cNvPr>
          <p:cNvSpPr txBox="1"/>
          <p:nvPr/>
        </p:nvSpPr>
        <p:spPr>
          <a:xfrm>
            <a:off x="6749531" y="5915353"/>
            <a:ext cx="4907754" cy="523220"/>
          </a:xfrm>
          <a:prstGeom prst="rect">
            <a:avLst/>
          </a:prstGeom>
          <a:noFill/>
        </p:spPr>
        <p:txBody>
          <a:bodyPr wrap="none" rtlCol="0">
            <a:spAutoFit/>
          </a:bodyPr>
          <a:lstStyle/>
          <a:p>
            <a:r>
              <a:rPr lang="en-CA" sz="2800" dirty="0" err="1"/>
              <a:t>Eliminando</a:t>
            </a:r>
            <a:r>
              <a:rPr lang="en-CA" sz="2800" dirty="0"/>
              <a:t> la </a:t>
            </a:r>
            <a:r>
              <a:rPr lang="en-CA" sz="2800" dirty="0" err="1"/>
              <a:t>rama</a:t>
            </a:r>
            <a:r>
              <a:rPr lang="en-CA" sz="2800" dirty="0"/>
              <a:t> </a:t>
            </a:r>
            <a:r>
              <a:rPr lang="en-CA" sz="2800" dirty="0" err="1"/>
              <a:t>secundaria</a:t>
            </a:r>
            <a:r>
              <a:rPr lang="en-CA" sz="2800" dirty="0"/>
              <a:t> </a:t>
            </a:r>
            <a:endParaRPr lang="es-ES" sz="2800" dirty="0"/>
          </a:p>
        </p:txBody>
      </p:sp>
      <p:cxnSp>
        <p:nvCxnSpPr>
          <p:cNvPr id="10" name="Conector recto 9">
            <a:extLst>
              <a:ext uri="{FF2B5EF4-FFF2-40B4-BE49-F238E27FC236}">
                <a16:creationId xmlns:a16="http://schemas.microsoft.com/office/drawing/2014/main" id="{6338A8FB-EAEB-48C2-89BE-3C23AD9603E5}"/>
              </a:ext>
            </a:extLst>
          </p:cNvPr>
          <p:cNvCxnSpPr/>
          <p:nvPr/>
        </p:nvCxnSpPr>
        <p:spPr>
          <a:xfrm>
            <a:off x="5145320" y="6320488"/>
            <a:ext cx="1604211"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DEE39DE8-7236-47EA-A6E5-11D59F65050D}"/>
              </a:ext>
            </a:extLst>
          </p:cNvPr>
          <p:cNvPicPr>
            <a:picLocks noChangeAspect="1"/>
          </p:cNvPicPr>
          <p:nvPr/>
        </p:nvPicPr>
        <p:blipFill>
          <a:blip r:embed="rId3"/>
          <a:stretch>
            <a:fillRect/>
          </a:stretch>
        </p:blipFill>
        <p:spPr>
          <a:xfrm>
            <a:off x="1367840" y="1519947"/>
            <a:ext cx="9286370" cy="1909053"/>
          </a:xfrm>
          <a:prstGeom prst="rect">
            <a:avLst/>
          </a:prstGeom>
        </p:spPr>
      </p:pic>
    </p:spTree>
    <p:extLst>
      <p:ext uri="{BB962C8B-B14F-4D97-AF65-F5344CB8AC3E}">
        <p14:creationId xmlns:p14="http://schemas.microsoft.com/office/powerpoint/2010/main" val="1730478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D97DAB4B-D7C8-FD05-0FB4-0B13C16CD6D7}"/>
              </a:ext>
            </a:extLst>
          </p:cNvPr>
          <p:cNvPicPr>
            <a:picLocks noChangeAspect="1"/>
          </p:cNvPicPr>
          <p:nvPr/>
        </p:nvPicPr>
        <p:blipFill>
          <a:blip r:embed="rId2"/>
          <a:stretch>
            <a:fillRect/>
          </a:stretch>
        </p:blipFill>
        <p:spPr>
          <a:xfrm>
            <a:off x="1547812" y="557212"/>
            <a:ext cx="9096375" cy="5743575"/>
          </a:xfrm>
          <a:prstGeom prst="rect">
            <a:avLst/>
          </a:prstGeom>
          <a:ln>
            <a:solidFill>
              <a:schemeClr val="accent1"/>
            </a:solidFill>
          </a:ln>
        </p:spPr>
      </p:pic>
      <p:sp>
        <p:nvSpPr>
          <p:cNvPr id="2" name="Marcador de número de diapositiva 1">
            <a:extLst>
              <a:ext uri="{FF2B5EF4-FFF2-40B4-BE49-F238E27FC236}">
                <a16:creationId xmlns:a16="http://schemas.microsoft.com/office/drawing/2014/main" id="{2EE1DBAA-B02C-33C7-74F6-1050672241E6}"/>
              </a:ext>
            </a:extLst>
          </p:cNvPr>
          <p:cNvSpPr>
            <a:spLocks noGrp="1"/>
          </p:cNvSpPr>
          <p:nvPr>
            <p:ph type="sldNum" sz="quarter" idx="12"/>
          </p:nvPr>
        </p:nvSpPr>
        <p:spPr/>
        <p:txBody>
          <a:bodyPr/>
          <a:lstStyle/>
          <a:p>
            <a:fld id="{17A2F33E-5344-4F77-A5AA-3009173103DD}" type="slidenum">
              <a:rPr lang="es-ES" smtClean="0"/>
              <a:t>61</a:t>
            </a:fld>
            <a:endParaRPr lang="es-ES"/>
          </a:p>
        </p:txBody>
      </p:sp>
    </p:spTree>
    <p:extLst>
      <p:ext uri="{BB962C8B-B14F-4D97-AF65-F5344CB8AC3E}">
        <p14:creationId xmlns:p14="http://schemas.microsoft.com/office/powerpoint/2010/main" val="524934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CF7CE-799F-4685-9D7A-E5CE069C271C}"/>
              </a:ext>
            </a:extLst>
          </p:cNvPr>
          <p:cNvSpPr>
            <a:spLocks noGrp="1"/>
          </p:cNvSpPr>
          <p:nvPr>
            <p:ph type="title"/>
          </p:nvPr>
        </p:nvSpPr>
        <p:spPr/>
        <p:txBody>
          <a:bodyPr/>
          <a:lstStyle/>
          <a:p>
            <a:r>
              <a:rPr lang="en-CA" dirty="0"/>
              <a:t>Merge </a:t>
            </a:r>
            <a:r>
              <a:rPr lang="en-CA" dirty="0" err="1"/>
              <a:t>Automático</a:t>
            </a:r>
            <a:r>
              <a:rPr lang="en-CA" dirty="0"/>
              <a:t> </a:t>
            </a:r>
            <a:endParaRPr lang="es-ES" dirty="0"/>
          </a:p>
        </p:txBody>
      </p:sp>
      <p:sp>
        <p:nvSpPr>
          <p:cNvPr id="3" name="Marcador de contenido 2">
            <a:extLst>
              <a:ext uri="{FF2B5EF4-FFF2-40B4-BE49-F238E27FC236}">
                <a16:creationId xmlns:a16="http://schemas.microsoft.com/office/drawing/2014/main" id="{70541493-DD1F-4ABC-9983-E6E23FCCB725}"/>
              </a:ext>
            </a:extLst>
          </p:cNvPr>
          <p:cNvSpPr>
            <a:spLocks noGrp="1"/>
          </p:cNvSpPr>
          <p:nvPr>
            <p:ph idx="1"/>
          </p:nvPr>
        </p:nvSpPr>
        <p:spPr>
          <a:xfrm>
            <a:off x="838199" y="1825625"/>
            <a:ext cx="10952747" cy="4351338"/>
          </a:xfrm>
        </p:spPr>
        <p:txBody>
          <a:bodyPr/>
          <a:lstStyle/>
          <a:p>
            <a:r>
              <a:rPr lang="en-US" dirty="0" err="1"/>
              <a:t>Supongamos</a:t>
            </a:r>
            <a:r>
              <a:rPr lang="en-US" dirty="0"/>
              <a:t> que </a:t>
            </a:r>
            <a:r>
              <a:rPr lang="en-US" dirty="0" err="1"/>
              <a:t>queremos</a:t>
            </a:r>
            <a:r>
              <a:rPr lang="en-US" dirty="0"/>
              <a:t> </a:t>
            </a:r>
            <a:r>
              <a:rPr lang="en-US" dirty="0" err="1"/>
              <a:t>modificar</a:t>
            </a:r>
            <a:r>
              <a:rPr lang="en-US" dirty="0"/>
              <a:t> el </a:t>
            </a:r>
            <a:r>
              <a:rPr lang="en-US" dirty="0" err="1"/>
              <a:t>tamaño</a:t>
            </a:r>
            <a:r>
              <a:rPr lang="en-US" dirty="0"/>
              <a:t> de la </a:t>
            </a:r>
            <a:r>
              <a:rPr lang="en-US" dirty="0" err="1"/>
              <a:t>etiqueta</a:t>
            </a:r>
            <a:r>
              <a:rPr lang="en-US" dirty="0"/>
              <a:t> Heading</a:t>
            </a:r>
            <a:endParaRPr lang="es-ES" dirty="0"/>
          </a:p>
        </p:txBody>
      </p:sp>
      <p:sp>
        <p:nvSpPr>
          <p:cNvPr id="4" name="Marcador de número de diapositiva 3">
            <a:extLst>
              <a:ext uri="{FF2B5EF4-FFF2-40B4-BE49-F238E27FC236}">
                <a16:creationId xmlns:a16="http://schemas.microsoft.com/office/drawing/2014/main" id="{2CCBB9FB-7FD3-464E-A777-40CA6B892DD7}"/>
              </a:ext>
            </a:extLst>
          </p:cNvPr>
          <p:cNvSpPr>
            <a:spLocks noGrp="1"/>
          </p:cNvSpPr>
          <p:nvPr>
            <p:ph type="sldNum" sz="quarter" idx="12"/>
          </p:nvPr>
        </p:nvSpPr>
        <p:spPr/>
        <p:txBody>
          <a:bodyPr/>
          <a:lstStyle/>
          <a:p>
            <a:fld id="{17A2F33E-5344-4F77-A5AA-3009173103DD}" type="slidenum">
              <a:rPr lang="es-ES" smtClean="0"/>
              <a:t>62</a:t>
            </a:fld>
            <a:endParaRPr lang="es-ES"/>
          </a:p>
        </p:txBody>
      </p:sp>
      <p:pic>
        <p:nvPicPr>
          <p:cNvPr id="5" name="Imagen 4">
            <a:extLst>
              <a:ext uri="{FF2B5EF4-FFF2-40B4-BE49-F238E27FC236}">
                <a16:creationId xmlns:a16="http://schemas.microsoft.com/office/drawing/2014/main" id="{3823114B-892D-40B0-8756-0CC3BD80F2D0}"/>
              </a:ext>
            </a:extLst>
          </p:cNvPr>
          <p:cNvPicPr>
            <a:picLocks noChangeAspect="1"/>
          </p:cNvPicPr>
          <p:nvPr/>
        </p:nvPicPr>
        <p:blipFill>
          <a:blip r:embed="rId2"/>
          <a:stretch>
            <a:fillRect/>
          </a:stretch>
        </p:blipFill>
        <p:spPr>
          <a:xfrm>
            <a:off x="1082592" y="2542089"/>
            <a:ext cx="7243262" cy="3814261"/>
          </a:xfrm>
          <a:prstGeom prst="rect">
            <a:avLst/>
          </a:prstGeom>
          <a:ln>
            <a:solidFill>
              <a:schemeClr val="accent1"/>
            </a:solidFill>
          </a:ln>
        </p:spPr>
      </p:pic>
      <p:sp>
        <p:nvSpPr>
          <p:cNvPr id="6" name="Rectángulo 5">
            <a:extLst>
              <a:ext uri="{FF2B5EF4-FFF2-40B4-BE49-F238E27FC236}">
                <a16:creationId xmlns:a16="http://schemas.microsoft.com/office/drawing/2014/main" id="{18D050FD-AAE4-47C8-9394-1CD03301BE49}"/>
              </a:ext>
            </a:extLst>
          </p:cNvPr>
          <p:cNvSpPr/>
          <p:nvPr/>
        </p:nvSpPr>
        <p:spPr>
          <a:xfrm>
            <a:off x="1082592" y="4844716"/>
            <a:ext cx="1195387" cy="3529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19291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D497CB-CBB5-E1E3-945F-4C84814E37A9}"/>
              </a:ext>
            </a:extLst>
          </p:cNvPr>
          <p:cNvSpPr>
            <a:spLocks noGrp="1"/>
          </p:cNvSpPr>
          <p:nvPr>
            <p:ph type="title"/>
          </p:nvPr>
        </p:nvSpPr>
        <p:spPr/>
        <p:txBody>
          <a:bodyPr/>
          <a:lstStyle/>
          <a:p>
            <a:r>
              <a:rPr lang="en-CA" dirty="0"/>
              <a:t>Merge </a:t>
            </a:r>
            <a:r>
              <a:rPr lang="en-CA" dirty="0" err="1"/>
              <a:t>Automático</a:t>
            </a:r>
            <a:r>
              <a:rPr lang="en-CA" dirty="0"/>
              <a:t> </a:t>
            </a:r>
            <a:endParaRPr lang="es-ES" dirty="0"/>
          </a:p>
        </p:txBody>
      </p:sp>
      <p:sp>
        <p:nvSpPr>
          <p:cNvPr id="3" name="Marcador de contenido 2">
            <a:extLst>
              <a:ext uri="{FF2B5EF4-FFF2-40B4-BE49-F238E27FC236}">
                <a16:creationId xmlns:a16="http://schemas.microsoft.com/office/drawing/2014/main" id="{79F9874E-DFC2-FB07-F3AF-CBF9AE68D42A}"/>
              </a:ext>
            </a:extLst>
          </p:cNvPr>
          <p:cNvSpPr>
            <a:spLocks noGrp="1"/>
          </p:cNvSpPr>
          <p:nvPr>
            <p:ph idx="1"/>
          </p:nvPr>
        </p:nvSpPr>
        <p:spPr>
          <a:xfrm>
            <a:off x="838200" y="1690688"/>
            <a:ext cx="10515600" cy="4486275"/>
          </a:xfrm>
        </p:spPr>
        <p:txBody>
          <a:bodyPr/>
          <a:lstStyle/>
          <a:p>
            <a:r>
              <a:rPr lang="en-CA" dirty="0" err="1"/>
              <a:t>Crear</a:t>
            </a:r>
            <a:r>
              <a:rPr lang="en-CA" dirty="0"/>
              <a:t> una </a:t>
            </a:r>
            <a:r>
              <a:rPr lang="en-CA" dirty="0" err="1"/>
              <a:t>rama</a:t>
            </a:r>
            <a:r>
              <a:rPr lang="en-CA" dirty="0"/>
              <a:t> </a:t>
            </a:r>
            <a:r>
              <a:rPr lang="en-CA" dirty="0" err="1"/>
              <a:t>secundaria</a:t>
            </a:r>
            <a:r>
              <a:rPr lang="en-CA" dirty="0"/>
              <a:t>                      </a:t>
            </a: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branch</a:t>
            </a:r>
            <a:r>
              <a:rPr lang="es-ES" sz="1800" b="1" dirty="0">
                <a:solidFill>
                  <a:prstClr val="black"/>
                </a:solidFill>
                <a:latin typeface="Lucida Console" panose="020B0609040504020204" pitchFamily="49" charset="0"/>
              </a:rPr>
              <a:t> rama-secundaria</a:t>
            </a:r>
          </a:p>
          <a:p>
            <a:r>
              <a:rPr lang="en-CA" dirty="0" err="1"/>
              <a:t>Seleccionamos</a:t>
            </a:r>
            <a:r>
              <a:rPr lang="en-CA" dirty="0"/>
              <a:t> la </a:t>
            </a:r>
            <a:r>
              <a:rPr lang="en-CA" dirty="0" err="1"/>
              <a:t>rama</a:t>
            </a:r>
            <a:r>
              <a:rPr lang="en-CA" dirty="0"/>
              <a:t> </a:t>
            </a:r>
            <a:r>
              <a:rPr lang="en-CA" dirty="0" err="1"/>
              <a:t>secundaria</a:t>
            </a:r>
            <a:r>
              <a:rPr lang="en-CA" dirty="0"/>
              <a:t>           </a:t>
            </a: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checkout</a:t>
            </a:r>
            <a:r>
              <a:rPr lang="es-ES" sz="1800" b="1" dirty="0">
                <a:solidFill>
                  <a:prstClr val="black"/>
                </a:solidFill>
                <a:latin typeface="Lucida Console" panose="020B0609040504020204" pitchFamily="49" charset="0"/>
              </a:rPr>
              <a:t> rama-secundaria</a:t>
            </a:r>
          </a:p>
          <a:p>
            <a:r>
              <a:rPr lang="es-ES" dirty="0"/>
              <a:t>Modificamos en el archivo index.html </a:t>
            </a:r>
          </a:p>
          <a:p>
            <a:endParaRPr lang="es-ES" dirty="0"/>
          </a:p>
        </p:txBody>
      </p:sp>
      <p:pic>
        <p:nvPicPr>
          <p:cNvPr id="7" name="Imagen 6">
            <a:extLst>
              <a:ext uri="{FF2B5EF4-FFF2-40B4-BE49-F238E27FC236}">
                <a16:creationId xmlns:a16="http://schemas.microsoft.com/office/drawing/2014/main" id="{C96069A0-A698-78DA-00DD-1CC7D6EF3557}"/>
              </a:ext>
            </a:extLst>
          </p:cNvPr>
          <p:cNvPicPr>
            <a:picLocks noChangeAspect="1"/>
          </p:cNvPicPr>
          <p:nvPr/>
        </p:nvPicPr>
        <p:blipFill>
          <a:blip r:embed="rId3"/>
          <a:stretch>
            <a:fillRect/>
          </a:stretch>
        </p:blipFill>
        <p:spPr>
          <a:xfrm>
            <a:off x="1122948" y="3193698"/>
            <a:ext cx="9105900" cy="1316957"/>
          </a:xfrm>
          <a:prstGeom prst="rect">
            <a:avLst/>
          </a:prstGeom>
        </p:spPr>
      </p:pic>
      <p:sp>
        <p:nvSpPr>
          <p:cNvPr id="9" name="CuadroTexto 8">
            <a:extLst>
              <a:ext uri="{FF2B5EF4-FFF2-40B4-BE49-F238E27FC236}">
                <a16:creationId xmlns:a16="http://schemas.microsoft.com/office/drawing/2014/main" id="{773585ED-C89D-75FA-C4D1-F57921106D39}"/>
              </a:ext>
            </a:extLst>
          </p:cNvPr>
          <p:cNvSpPr txBox="1"/>
          <p:nvPr/>
        </p:nvSpPr>
        <p:spPr>
          <a:xfrm>
            <a:off x="838199" y="4570982"/>
            <a:ext cx="10230853" cy="1508105"/>
          </a:xfrm>
          <a:prstGeom prst="rect">
            <a:avLst/>
          </a:prstGeom>
          <a:noFill/>
        </p:spPr>
        <p:txBody>
          <a:bodyPr wrap="square">
            <a:spAutoFit/>
          </a:bodyPr>
          <a:lstStyle/>
          <a:p>
            <a:pPr marL="457200" indent="-457200">
              <a:buFont typeface="Arial" panose="020B0604020202020204" pitchFamily="34" charset="0"/>
              <a:buChar char="•"/>
            </a:pPr>
            <a:r>
              <a:rPr lang="es-ES" sz="2800" dirty="0"/>
              <a:t>Adicionar index.html al </a:t>
            </a:r>
            <a:r>
              <a:rPr lang="es-ES" sz="2800" dirty="0" err="1"/>
              <a:t>stage</a:t>
            </a:r>
            <a:r>
              <a:rPr lang="es-ES" sz="2800" dirty="0"/>
              <a:t> </a:t>
            </a:r>
            <a:r>
              <a:rPr lang="es-ES" sz="1800" dirty="0"/>
              <a:t>                                                                        </a:t>
            </a:r>
            <a:r>
              <a:rPr lang="es-ES" b="1" dirty="0" err="1">
                <a:solidFill>
                  <a:prstClr val="black"/>
                </a:solidFill>
                <a:latin typeface="Lucida Console" panose="020B0609040504020204" pitchFamily="49" charset="0"/>
              </a:rPr>
              <a:t>git</a:t>
            </a:r>
            <a:r>
              <a:rPr lang="es-ES" b="1" dirty="0">
                <a:solidFill>
                  <a:prstClr val="black"/>
                </a:solidFill>
                <a:latin typeface="Lucida Console" panose="020B0609040504020204" pitchFamily="49" charset="0"/>
              </a:rPr>
              <a:t> </a:t>
            </a:r>
            <a:r>
              <a:rPr lang="es-ES" b="1" dirty="0" err="1">
                <a:solidFill>
                  <a:prstClr val="black"/>
                </a:solidFill>
                <a:latin typeface="Lucida Console" panose="020B0609040504020204" pitchFamily="49" charset="0"/>
              </a:rPr>
              <a:t>add</a:t>
            </a:r>
            <a:r>
              <a:rPr lang="es-ES" b="1" dirty="0">
                <a:solidFill>
                  <a:prstClr val="black"/>
                </a:solidFill>
                <a:latin typeface="Lucida Console" panose="020B0609040504020204" pitchFamily="49" charset="0"/>
              </a:rPr>
              <a:t> .</a:t>
            </a:r>
          </a:p>
          <a:p>
            <a:pPr marL="0" indent="0">
              <a:buNone/>
            </a:pPr>
            <a:endParaRPr lang="es-ES" dirty="0"/>
          </a:p>
          <a:p>
            <a:pPr marL="457200" indent="-457200">
              <a:buFont typeface="Arial" panose="020B0604020202020204" pitchFamily="34" charset="0"/>
              <a:buChar char="•"/>
            </a:pPr>
            <a:r>
              <a:rPr lang="es-ES" sz="2800" dirty="0"/>
              <a:t>Hacer </a:t>
            </a:r>
            <a:r>
              <a:rPr lang="es-ES" sz="2800" dirty="0" err="1"/>
              <a:t>commit</a:t>
            </a:r>
            <a:r>
              <a:rPr lang="es-ES" sz="2800" dirty="0"/>
              <a:t> </a:t>
            </a:r>
            <a:r>
              <a:rPr lang="en-US" sz="2800" dirty="0"/>
              <a:t>                              </a:t>
            </a:r>
            <a:r>
              <a:rPr lang="en-US" b="1" dirty="0">
                <a:solidFill>
                  <a:prstClr val="black"/>
                </a:solidFill>
                <a:latin typeface="Lucida Console" panose="020B0609040504020204" pitchFamily="49" charset="0"/>
              </a:rPr>
              <a:t>git commit -m “</a:t>
            </a:r>
            <a:r>
              <a:rPr lang="en-US" b="1" dirty="0" err="1">
                <a:solidFill>
                  <a:prstClr val="black"/>
                </a:solidFill>
                <a:latin typeface="Lucida Console" panose="020B0609040504020204" pitchFamily="49" charset="0"/>
              </a:rPr>
              <a:t>Modificado</a:t>
            </a:r>
            <a:r>
              <a:rPr lang="en-US" b="1" dirty="0">
                <a:solidFill>
                  <a:prstClr val="black"/>
                </a:solidFill>
                <a:latin typeface="Lucida Console" panose="020B0609040504020204" pitchFamily="49" charset="0"/>
              </a:rPr>
              <a:t> la </a:t>
            </a:r>
            <a:r>
              <a:rPr lang="en-US" b="1" dirty="0" err="1">
                <a:solidFill>
                  <a:prstClr val="black"/>
                </a:solidFill>
                <a:latin typeface="Lucida Console" panose="020B0609040504020204" pitchFamily="49" charset="0"/>
              </a:rPr>
              <a:t>etiqueda</a:t>
            </a:r>
            <a:r>
              <a:rPr lang="en-US" b="1" dirty="0">
                <a:solidFill>
                  <a:prstClr val="black"/>
                </a:solidFill>
                <a:latin typeface="Lucida Console" panose="020B0609040504020204" pitchFamily="49" charset="0"/>
              </a:rPr>
              <a:t> heading </a:t>
            </a:r>
            <a:r>
              <a:rPr lang="en-US" b="1" dirty="0" err="1">
                <a:solidFill>
                  <a:prstClr val="black"/>
                </a:solidFill>
                <a:latin typeface="Lucida Console" panose="020B0609040504020204" pitchFamily="49" charset="0"/>
              </a:rPr>
              <a:t>en</a:t>
            </a:r>
            <a:r>
              <a:rPr lang="en-US" b="1" dirty="0">
                <a:solidFill>
                  <a:prstClr val="black"/>
                </a:solidFill>
                <a:latin typeface="Lucida Console" panose="020B0609040504020204" pitchFamily="49" charset="0"/>
              </a:rPr>
              <a:t> index.html"</a:t>
            </a:r>
          </a:p>
        </p:txBody>
      </p:sp>
      <p:cxnSp>
        <p:nvCxnSpPr>
          <p:cNvPr id="11" name="Conector recto 10">
            <a:extLst>
              <a:ext uri="{FF2B5EF4-FFF2-40B4-BE49-F238E27FC236}">
                <a16:creationId xmlns:a16="http://schemas.microsoft.com/office/drawing/2014/main" id="{2F2D800B-D4D6-754E-1132-7166325B9768}"/>
              </a:ext>
            </a:extLst>
          </p:cNvPr>
          <p:cNvCxnSpPr/>
          <p:nvPr/>
        </p:nvCxnSpPr>
        <p:spPr>
          <a:xfrm>
            <a:off x="6304548" y="4924927"/>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7FA515D-17F6-55A5-AE56-19887B1C7322}"/>
              </a:ext>
            </a:extLst>
          </p:cNvPr>
          <p:cNvCxnSpPr>
            <a:cxnSpLocks/>
          </p:cNvCxnSpPr>
          <p:nvPr/>
        </p:nvCxnSpPr>
        <p:spPr>
          <a:xfrm>
            <a:off x="6304548" y="2494547"/>
            <a:ext cx="529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5B29F7B6-553A-D7F5-C68F-7A1B20D7A485}"/>
              </a:ext>
            </a:extLst>
          </p:cNvPr>
          <p:cNvCxnSpPr>
            <a:cxnSpLocks/>
          </p:cNvCxnSpPr>
          <p:nvPr/>
        </p:nvCxnSpPr>
        <p:spPr>
          <a:xfrm>
            <a:off x="3641559" y="5590675"/>
            <a:ext cx="210151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Marcador de número de diapositiva 3">
            <a:extLst>
              <a:ext uri="{FF2B5EF4-FFF2-40B4-BE49-F238E27FC236}">
                <a16:creationId xmlns:a16="http://schemas.microsoft.com/office/drawing/2014/main" id="{953675EF-EB4C-8BB6-B012-2CD85324B40A}"/>
              </a:ext>
            </a:extLst>
          </p:cNvPr>
          <p:cNvSpPr>
            <a:spLocks noGrp="1"/>
          </p:cNvSpPr>
          <p:nvPr>
            <p:ph type="sldNum" sz="quarter" idx="12"/>
          </p:nvPr>
        </p:nvSpPr>
        <p:spPr/>
        <p:txBody>
          <a:bodyPr/>
          <a:lstStyle/>
          <a:p>
            <a:fld id="{17A2F33E-5344-4F77-A5AA-3009173103DD}" type="slidenum">
              <a:rPr lang="es-ES" smtClean="0"/>
              <a:t>63</a:t>
            </a:fld>
            <a:endParaRPr lang="es-ES"/>
          </a:p>
        </p:txBody>
      </p:sp>
      <p:cxnSp>
        <p:nvCxnSpPr>
          <p:cNvPr id="10" name="Conector recto 9">
            <a:extLst>
              <a:ext uri="{FF2B5EF4-FFF2-40B4-BE49-F238E27FC236}">
                <a16:creationId xmlns:a16="http://schemas.microsoft.com/office/drawing/2014/main" id="{41A09216-CA5F-43B8-893F-B90FD22A32C8}"/>
              </a:ext>
            </a:extLst>
          </p:cNvPr>
          <p:cNvCxnSpPr>
            <a:cxnSpLocks/>
          </p:cNvCxnSpPr>
          <p:nvPr/>
        </p:nvCxnSpPr>
        <p:spPr>
          <a:xfrm>
            <a:off x="5245770" y="1957137"/>
            <a:ext cx="12673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434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E835FBE-D6FB-2385-B699-3950DFAAA37F}"/>
              </a:ext>
            </a:extLst>
          </p:cNvPr>
          <p:cNvSpPr>
            <a:spLocks noGrp="1"/>
          </p:cNvSpPr>
          <p:nvPr>
            <p:ph idx="1"/>
          </p:nvPr>
        </p:nvSpPr>
        <p:spPr>
          <a:xfrm>
            <a:off x="838200" y="850232"/>
            <a:ext cx="10515600" cy="5326731"/>
          </a:xfrm>
        </p:spPr>
        <p:txBody>
          <a:bodyPr/>
          <a:lstStyle/>
          <a:p>
            <a:r>
              <a:rPr lang="es-ES" dirty="0"/>
              <a:t>Nos movemos a la rama master                       </a:t>
            </a: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checkout</a:t>
            </a:r>
            <a:r>
              <a:rPr lang="es-ES" sz="1800" b="1" dirty="0">
                <a:solidFill>
                  <a:prstClr val="black"/>
                </a:solidFill>
                <a:latin typeface="Lucida Console" panose="020B0609040504020204" pitchFamily="49" charset="0"/>
              </a:rPr>
              <a:t> master</a:t>
            </a:r>
          </a:p>
          <a:p>
            <a:r>
              <a:rPr lang="es-ES" dirty="0"/>
              <a:t> Verificamos que no aparece la modificación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h3</a:t>
            </a:r>
            <a:r>
              <a:rPr lang="es-ES" b="0" dirty="0">
                <a:solidFill>
                  <a:srgbClr val="808080"/>
                </a:solidFill>
                <a:effectLst/>
                <a:latin typeface="Consolas" panose="020B0609020204030204" pitchFamily="49" charset="0"/>
              </a:rPr>
              <a:t>&gt;</a:t>
            </a:r>
            <a:r>
              <a:rPr lang="es-ES" b="0" dirty="0" err="1">
                <a:solidFill>
                  <a:srgbClr val="CCCCCC"/>
                </a:solidFill>
                <a:effectLst/>
                <a:latin typeface="Consolas" panose="020B0609020204030204" pitchFamily="49" charset="0"/>
              </a:rPr>
              <a:t>Heading</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h3</a:t>
            </a:r>
            <a:r>
              <a:rPr lang="es-ES" b="0" dirty="0">
                <a:solidFill>
                  <a:srgbClr val="808080"/>
                </a:solidFill>
                <a:effectLst/>
                <a:latin typeface="Consolas" panose="020B0609020204030204" pitchFamily="49" charset="0"/>
              </a:rPr>
              <a:t>&gt; </a:t>
            </a:r>
            <a:r>
              <a:rPr lang="es-ES" dirty="0"/>
              <a:t>porque se realizó en la rama secundaria</a:t>
            </a:r>
          </a:p>
          <a:p>
            <a:r>
              <a:rPr lang="es-ES" dirty="0"/>
              <a:t> Eliminamos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Welcome to this website!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h2</a:t>
            </a:r>
            <a:r>
              <a:rPr lang="en-US" b="0" dirty="0">
                <a:solidFill>
                  <a:srgbClr val="808080"/>
                </a:solidFill>
                <a:effectLst/>
                <a:latin typeface="Consolas" panose="020B0609020204030204" pitchFamily="49" charset="0"/>
              </a:rPr>
              <a:t>&gt;</a:t>
            </a:r>
          </a:p>
          <a:p>
            <a:r>
              <a:rPr lang="es-ES" sz="2800" dirty="0"/>
              <a:t>Adicionar index.html al </a:t>
            </a:r>
            <a:r>
              <a:rPr lang="es-ES" sz="2800" dirty="0" err="1"/>
              <a:t>stage</a:t>
            </a:r>
            <a:r>
              <a:rPr lang="es-ES" sz="2800" dirty="0"/>
              <a:t>                                    </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add</a:t>
            </a:r>
            <a:r>
              <a:rPr lang="es-ES" sz="1800" b="1" dirty="0">
                <a:solidFill>
                  <a:prstClr val="black"/>
                </a:solidFill>
                <a:latin typeface="Lucida Console" panose="020B0609040504020204" pitchFamily="49" charset="0"/>
              </a:rPr>
              <a:t> .</a:t>
            </a:r>
          </a:p>
          <a:p>
            <a:r>
              <a:rPr lang="es-ES" sz="2800" dirty="0"/>
              <a:t>Hacer </a:t>
            </a:r>
            <a:r>
              <a:rPr lang="es-ES" sz="2800" dirty="0" err="1"/>
              <a:t>commit</a:t>
            </a:r>
            <a:r>
              <a:rPr lang="es-ES" sz="2800" dirty="0"/>
              <a:t>                              </a:t>
            </a:r>
            <a:r>
              <a:rPr lang="en-US" sz="1800" b="1" dirty="0">
                <a:solidFill>
                  <a:prstClr val="black"/>
                </a:solidFill>
                <a:latin typeface="Lucida Console" panose="020B0609040504020204" pitchFamily="49" charset="0"/>
              </a:rPr>
              <a:t>git commit -m </a:t>
            </a:r>
            <a:r>
              <a:rPr lang="es-ES" dirty="0"/>
              <a:t> "</a:t>
            </a:r>
            <a:r>
              <a:rPr lang="en-US" sz="1800" b="1" dirty="0" err="1">
                <a:solidFill>
                  <a:prstClr val="black"/>
                </a:solidFill>
                <a:latin typeface="Lucida Console" panose="020B0609040504020204" pitchFamily="49" charset="0"/>
              </a:rPr>
              <a:t>Eliminando</a:t>
            </a:r>
            <a:r>
              <a:rPr lang="en-US" sz="1800" b="1" dirty="0">
                <a:solidFill>
                  <a:prstClr val="black"/>
                </a:solidFill>
                <a:latin typeface="Lucida Console" panose="020B0609040504020204" pitchFamily="49" charset="0"/>
              </a:rPr>
              <a:t> la </a:t>
            </a:r>
            <a:r>
              <a:rPr lang="en-US" sz="1800" b="1" dirty="0" err="1">
                <a:solidFill>
                  <a:prstClr val="black"/>
                </a:solidFill>
                <a:latin typeface="Lucida Console" panose="020B0609040504020204" pitchFamily="49" charset="0"/>
              </a:rPr>
              <a:t>etiqueta</a:t>
            </a:r>
            <a:r>
              <a:rPr lang="en-US" sz="1800" b="1" dirty="0">
                <a:solidFill>
                  <a:prstClr val="black"/>
                </a:solidFill>
                <a:latin typeface="Lucida Console" panose="020B0609040504020204" pitchFamily="49" charset="0"/>
              </a:rPr>
              <a:t> welcome to this website</a:t>
            </a:r>
            <a:r>
              <a:rPr lang="es-ES" dirty="0"/>
              <a:t> "</a:t>
            </a:r>
            <a:endParaRPr lang="en-US" sz="1800" b="1" dirty="0">
              <a:solidFill>
                <a:prstClr val="black"/>
              </a:solidFill>
              <a:latin typeface="Lucida Console" panose="020B0609040504020204" pitchFamily="49" charset="0"/>
            </a:endParaRPr>
          </a:p>
          <a:p>
            <a:pPr marL="0" indent="0">
              <a:buNone/>
            </a:pPr>
            <a:r>
              <a:rPr lang="en-US" sz="1800" b="1" dirty="0">
                <a:solidFill>
                  <a:prstClr val="black"/>
                </a:solidFill>
                <a:latin typeface="Lucida Console" panose="020B0609040504020204" pitchFamily="49" charset="0"/>
              </a:rPr>
              <a:t>git lg</a:t>
            </a:r>
          </a:p>
          <a:p>
            <a:pPr marL="0" indent="0">
              <a:buNone/>
            </a:pPr>
            <a:endParaRPr lang="es-ES" dirty="0"/>
          </a:p>
        </p:txBody>
      </p:sp>
      <p:cxnSp>
        <p:nvCxnSpPr>
          <p:cNvPr id="5" name="Conector recto 4">
            <a:extLst>
              <a:ext uri="{FF2B5EF4-FFF2-40B4-BE49-F238E27FC236}">
                <a16:creationId xmlns:a16="http://schemas.microsoft.com/office/drawing/2014/main" id="{A5BD87A9-308E-5D90-F073-DC3AC6635728}"/>
              </a:ext>
            </a:extLst>
          </p:cNvPr>
          <p:cNvCxnSpPr/>
          <p:nvPr/>
        </p:nvCxnSpPr>
        <p:spPr>
          <a:xfrm>
            <a:off x="5598695" y="3064043"/>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8B2E224D-B940-441B-A5C1-E09241A80D55}"/>
              </a:ext>
            </a:extLst>
          </p:cNvPr>
          <p:cNvCxnSpPr>
            <a:cxnSpLocks/>
          </p:cNvCxnSpPr>
          <p:nvPr/>
        </p:nvCxnSpPr>
        <p:spPr>
          <a:xfrm>
            <a:off x="3441031" y="3569746"/>
            <a:ext cx="1917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ACB93860-F0A1-07FA-2139-AC6827264720}"/>
              </a:ext>
            </a:extLst>
          </p:cNvPr>
          <p:cNvCxnSpPr>
            <a:cxnSpLocks/>
          </p:cNvCxnSpPr>
          <p:nvPr/>
        </p:nvCxnSpPr>
        <p:spPr>
          <a:xfrm>
            <a:off x="5807242" y="1147011"/>
            <a:ext cx="1628274"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FFB02DD2-5094-87A5-870B-5762536C87C7}"/>
              </a:ext>
            </a:extLst>
          </p:cNvPr>
          <p:cNvPicPr>
            <a:picLocks noChangeAspect="1"/>
          </p:cNvPicPr>
          <p:nvPr/>
        </p:nvPicPr>
        <p:blipFill>
          <a:blip r:embed="rId2"/>
          <a:stretch>
            <a:fillRect/>
          </a:stretch>
        </p:blipFill>
        <p:spPr>
          <a:xfrm>
            <a:off x="838199" y="4712367"/>
            <a:ext cx="6300537" cy="1761373"/>
          </a:xfrm>
          <a:prstGeom prst="rect">
            <a:avLst/>
          </a:prstGeom>
        </p:spPr>
      </p:pic>
      <p:sp>
        <p:nvSpPr>
          <p:cNvPr id="2" name="Marcador de número de diapositiva 1">
            <a:extLst>
              <a:ext uri="{FF2B5EF4-FFF2-40B4-BE49-F238E27FC236}">
                <a16:creationId xmlns:a16="http://schemas.microsoft.com/office/drawing/2014/main" id="{E2DDBE1B-F15B-8903-86AE-8A6D27BE89F7}"/>
              </a:ext>
            </a:extLst>
          </p:cNvPr>
          <p:cNvSpPr>
            <a:spLocks noGrp="1"/>
          </p:cNvSpPr>
          <p:nvPr>
            <p:ph type="sldNum" sz="quarter" idx="12"/>
          </p:nvPr>
        </p:nvSpPr>
        <p:spPr/>
        <p:txBody>
          <a:bodyPr/>
          <a:lstStyle/>
          <a:p>
            <a:fld id="{17A2F33E-5344-4F77-A5AA-3009173103DD}" type="slidenum">
              <a:rPr lang="es-ES" smtClean="0"/>
              <a:t>64</a:t>
            </a:fld>
            <a:endParaRPr lang="es-ES"/>
          </a:p>
        </p:txBody>
      </p:sp>
    </p:spTree>
    <p:extLst>
      <p:ext uri="{BB962C8B-B14F-4D97-AF65-F5344CB8AC3E}">
        <p14:creationId xmlns:p14="http://schemas.microsoft.com/office/powerpoint/2010/main" val="1336347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1E3422A-F186-FB0E-FAA8-4FF18569E5EE}"/>
              </a:ext>
            </a:extLst>
          </p:cNvPr>
          <p:cNvSpPr>
            <a:spLocks noGrp="1"/>
          </p:cNvSpPr>
          <p:nvPr>
            <p:ph idx="1"/>
          </p:nvPr>
        </p:nvSpPr>
        <p:spPr>
          <a:xfrm>
            <a:off x="838200" y="930442"/>
            <a:ext cx="10515600" cy="5246521"/>
          </a:xfrm>
        </p:spPr>
        <p:txBody>
          <a:bodyPr/>
          <a:lstStyle/>
          <a:p>
            <a:r>
              <a:rPr lang="en-CA" dirty="0" err="1"/>
              <a:t>Unir</a:t>
            </a:r>
            <a:r>
              <a:rPr lang="en-CA" sz="1800" b="1" dirty="0">
                <a:solidFill>
                  <a:prstClr val="black"/>
                </a:solidFill>
                <a:latin typeface="Lucida Console" panose="020B0609040504020204" pitchFamily="49" charset="0"/>
              </a:rPr>
              <a:t> </a:t>
            </a:r>
            <a:r>
              <a:rPr lang="en-CA" dirty="0"/>
              <a:t>las </a:t>
            </a:r>
            <a:r>
              <a:rPr lang="en-CA" dirty="0" err="1"/>
              <a:t>ramas</a:t>
            </a:r>
            <a:r>
              <a:rPr lang="en-CA" dirty="0"/>
              <a:t> </a:t>
            </a:r>
            <a:endParaRPr lang="es-ES" dirty="0"/>
          </a:p>
        </p:txBody>
      </p:sp>
      <p:sp>
        <p:nvSpPr>
          <p:cNvPr id="5" name="CuadroTexto 4">
            <a:extLst>
              <a:ext uri="{FF2B5EF4-FFF2-40B4-BE49-F238E27FC236}">
                <a16:creationId xmlns:a16="http://schemas.microsoft.com/office/drawing/2014/main" id="{593A2710-8068-B24B-62D8-976527358FBB}"/>
              </a:ext>
            </a:extLst>
          </p:cNvPr>
          <p:cNvSpPr txBox="1"/>
          <p:nvPr/>
        </p:nvSpPr>
        <p:spPr>
          <a:xfrm>
            <a:off x="6946231" y="1055604"/>
            <a:ext cx="6096000" cy="369332"/>
          </a:xfrm>
          <a:prstGeom prst="rect">
            <a:avLst/>
          </a:prstGeom>
          <a:noFill/>
        </p:spPr>
        <p:txBody>
          <a:bodyPr wrap="square">
            <a:spAutoFit/>
          </a:bodyPr>
          <a:lstStyle/>
          <a:p>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merge</a:t>
            </a:r>
            <a:r>
              <a:rPr lang="es-ES" sz="1800" b="1" dirty="0">
                <a:solidFill>
                  <a:prstClr val="black"/>
                </a:solidFill>
                <a:latin typeface="Lucida Console" panose="020B0609040504020204" pitchFamily="49" charset="0"/>
              </a:rPr>
              <a:t> rama-secundaria</a:t>
            </a:r>
          </a:p>
        </p:txBody>
      </p:sp>
      <p:cxnSp>
        <p:nvCxnSpPr>
          <p:cNvPr id="7" name="Conector recto 6">
            <a:extLst>
              <a:ext uri="{FF2B5EF4-FFF2-40B4-BE49-F238E27FC236}">
                <a16:creationId xmlns:a16="http://schemas.microsoft.com/office/drawing/2014/main" id="{02D9D854-F7D3-9064-5D33-E552271EDAD1}"/>
              </a:ext>
            </a:extLst>
          </p:cNvPr>
          <p:cNvCxnSpPr/>
          <p:nvPr/>
        </p:nvCxnSpPr>
        <p:spPr>
          <a:xfrm>
            <a:off x="3545306" y="1240270"/>
            <a:ext cx="2919663"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6ACD7EF4-5B6E-77E1-7539-DF26D66F1329}"/>
              </a:ext>
            </a:extLst>
          </p:cNvPr>
          <p:cNvPicPr>
            <a:picLocks noChangeAspect="1"/>
          </p:cNvPicPr>
          <p:nvPr/>
        </p:nvPicPr>
        <p:blipFill>
          <a:blip r:embed="rId3"/>
          <a:stretch>
            <a:fillRect/>
          </a:stretch>
        </p:blipFill>
        <p:spPr>
          <a:xfrm>
            <a:off x="1021932" y="1637555"/>
            <a:ext cx="7368090" cy="1916147"/>
          </a:xfrm>
          <a:prstGeom prst="rect">
            <a:avLst/>
          </a:prstGeom>
        </p:spPr>
      </p:pic>
      <p:pic>
        <p:nvPicPr>
          <p:cNvPr id="11" name="Imagen 10">
            <a:extLst>
              <a:ext uri="{FF2B5EF4-FFF2-40B4-BE49-F238E27FC236}">
                <a16:creationId xmlns:a16="http://schemas.microsoft.com/office/drawing/2014/main" id="{80B3B3F4-4978-B225-A089-155CD20F6964}"/>
              </a:ext>
            </a:extLst>
          </p:cNvPr>
          <p:cNvPicPr>
            <a:picLocks noChangeAspect="1"/>
          </p:cNvPicPr>
          <p:nvPr/>
        </p:nvPicPr>
        <p:blipFill>
          <a:blip r:embed="rId4"/>
          <a:stretch>
            <a:fillRect/>
          </a:stretch>
        </p:blipFill>
        <p:spPr>
          <a:xfrm>
            <a:off x="1021932" y="4170039"/>
            <a:ext cx="7368090" cy="2100812"/>
          </a:xfrm>
          <a:prstGeom prst="rect">
            <a:avLst/>
          </a:prstGeom>
        </p:spPr>
      </p:pic>
      <p:sp>
        <p:nvSpPr>
          <p:cNvPr id="12" name="CuadroTexto 11">
            <a:extLst>
              <a:ext uri="{FF2B5EF4-FFF2-40B4-BE49-F238E27FC236}">
                <a16:creationId xmlns:a16="http://schemas.microsoft.com/office/drawing/2014/main" id="{8E9F937F-F1AC-341C-B783-0071988293CD}"/>
              </a:ext>
            </a:extLst>
          </p:cNvPr>
          <p:cNvSpPr txBox="1"/>
          <p:nvPr/>
        </p:nvSpPr>
        <p:spPr>
          <a:xfrm>
            <a:off x="1021932" y="3706819"/>
            <a:ext cx="1021433" cy="369332"/>
          </a:xfrm>
          <a:prstGeom prst="rect">
            <a:avLst/>
          </a:prstGeom>
          <a:noFill/>
        </p:spPr>
        <p:txBody>
          <a:bodyPr wrap="none" rtlCol="0">
            <a:spAutoFit/>
          </a:bodyPr>
          <a:lstStyle/>
          <a:p>
            <a:r>
              <a:rPr lang="en-CA" b="1" dirty="0">
                <a:latin typeface="Lucida Console" panose="020B0609040504020204" pitchFamily="49" charset="0"/>
              </a:rPr>
              <a:t>git lg</a:t>
            </a:r>
            <a:endParaRPr lang="es-ES" b="1" dirty="0">
              <a:latin typeface="Lucida Console" panose="020B0609040504020204" pitchFamily="49" charset="0"/>
            </a:endParaRPr>
          </a:p>
        </p:txBody>
      </p:sp>
      <p:sp>
        <p:nvSpPr>
          <p:cNvPr id="2" name="Marcador de número de diapositiva 1">
            <a:extLst>
              <a:ext uri="{FF2B5EF4-FFF2-40B4-BE49-F238E27FC236}">
                <a16:creationId xmlns:a16="http://schemas.microsoft.com/office/drawing/2014/main" id="{24662370-F6B3-5A61-820B-3B6297CBBDE4}"/>
              </a:ext>
            </a:extLst>
          </p:cNvPr>
          <p:cNvSpPr>
            <a:spLocks noGrp="1"/>
          </p:cNvSpPr>
          <p:nvPr>
            <p:ph type="sldNum" sz="quarter" idx="12"/>
          </p:nvPr>
        </p:nvSpPr>
        <p:spPr/>
        <p:txBody>
          <a:bodyPr/>
          <a:lstStyle/>
          <a:p>
            <a:fld id="{17A2F33E-5344-4F77-A5AA-3009173103DD}" type="slidenum">
              <a:rPr lang="es-ES" smtClean="0"/>
              <a:t>65</a:t>
            </a:fld>
            <a:endParaRPr lang="es-ES"/>
          </a:p>
        </p:txBody>
      </p:sp>
    </p:spTree>
    <p:extLst>
      <p:ext uri="{BB962C8B-B14F-4D97-AF65-F5344CB8AC3E}">
        <p14:creationId xmlns:p14="http://schemas.microsoft.com/office/powerpoint/2010/main" val="20059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6FE466-D1B1-050F-23B1-CED44E4528BA}"/>
              </a:ext>
            </a:extLst>
          </p:cNvPr>
          <p:cNvPicPr>
            <a:picLocks noChangeAspect="1"/>
          </p:cNvPicPr>
          <p:nvPr/>
        </p:nvPicPr>
        <p:blipFill>
          <a:blip r:embed="rId3"/>
          <a:stretch>
            <a:fillRect/>
          </a:stretch>
        </p:blipFill>
        <p:spPr>
          <a:xfrm>
            <a:off x="1447800" y="661988"/>
            <a:ext cx="8810625" cy="5514975"/>
          </a:xfrm>
          <a:prstGeom prst="rect">
            <a:avLst/>
          </a:prstGeom>
          <a:ln>
            <a:solidFill>
              <a:schemeClr val="accent1"/>
            </a:solidFill>
          </a:ln>
        </p:spPr>
      </p:pic>
      <p:sp>
        <p:nvSpPr>
          <p:cNvPr id="2" name="Marcador de número de diapositiva 1">
            <a:extLst>
              <a:ext uri="{FF2B5EF4-FFF2-40B4-BE49-F238E27FC236}">
                <a16:creationId xmlns:a16="http://schemas.microsoft.com/office/drawing/2014/main" id="{9AED7FB9-6A12-BEE5-02D8-588AFA9A6175}"/>
              </a:ext>
            </a:extLst>
          </p:cNvPr>
          <p:cNvSpPr>
            <a:spLocks noGrp="1"/>
          </p:cNvSpPr>
          <p:nvPr>
            <p:ph type="sldNum" sz="quarter" idx="12"/>
          </p:nvPr>
        </p:nvSpPr>
        <p:spPr/>
        <p:txBody>
          <a:bodyPr/>
          <a:lstStyle/>
          <a:p>
            <a:fld id="{17A2F33E-5344-4F77-A5AA-3009173103DD}" type="slidenum">
              <a:rPr lang="es-ES" smtClean="0"/>
              <a:t>66</a:t>
            </a:fld>
            <a:endParaRPr lang="es-ES"/>
          </a:p>
        </p:txBody>
      </p:sp>
      <p:sp>
        <p:nvSpPr>
          <p:cNvPr id="3" name="Rectángulo 2">
            <a:extLst>
              <a:ext uri="{FF2B5EF4-FFF2-40B4-BE49-F238E27FC236}">
                <a16:creationId xmlns:a16="http://schemas.microsoft.com/office/drawing/2014/main" id="{9FA905D3-AF7A-4D19-BC89-DFFE7E28D649}"/>
              </a:ext>
            </a:extLst>
          </p:cNvPr>
          <p:cNvSpPr/>
          <p:nvPr/>
        </p:nvSpPr>
        <p:spPr>
          <a:xfrm>
            <a:off x="1447800" y="3812583"/>
            <a:ext cx="1233407" cy="294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38717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B4453B-04B4-4D81-9003-3F52DD9C26D9}"/>
              </a:ext>
            </a:extLst>
          </p:cNvPr>
          <p:cNvSpPr>
            <a:spLocks noGrp="1"/>
          </p:cNvSpPr>
          <p:nvPr>
            <p:ph type="title"/>
          </p:nvPr>
        </p:nvSpPr>
        <p:spPr/>
        <p:txBody>
          <a:bodyPr/>
          <a:lstStyle/>
          <a:p>
            <a:r>
              <a:rPr lang="en-CA" dirty="0" err="1"/>
              <a:t>Uniones</a:t>
            </a:r>
            <a:r>
              <a:rPr lang="en-CA" dirty="0"/>
              <a:t> con </a:t>
            </a:r>
            <a:r>
              <a:rPr lang="en-CA" dirty="0" err="1"/>
              <a:t>conflictos</a:t>
            </a:r>
            <a:endParaRPr lang="es-ES" dirty="0"/>
          </a:p>
        </p:txBody>
      </p:sp>
      <p:sp>
        <p:nvSpPr>
          <p:cNvPr id="3" name="Marcador de contenido 2">
            <a:extLst>
              <a:ext uri="{FF2B5EF4-FFF2-40B4-BE49-F238E27FC236}">
                <a16:creationId xmlns:a16="http://schemas.microsoft.com/office/drawing/2014/main" id="{9DE859D8-7A50-477C-A9DD-CCC8C57BA337}"/>
              </a:ext>
            </a:extLst>
          </p:cNvPr>
          <p:cNvSpPr>
            <a:spLocks noGrp="1"/>
          </p:cNvSpPr>
          <p:nvPr>
            <p:ph idx="1"/>
          </p:nvPr>
        </p:nvSpPr>
        <p:spPr/>
        <p:txBody>
          <a:bodyPr/>
          <a:lstStyle/>
          <a:p>
            <a:pPr marL="0" indent="0">
              <a:buNone/>
            </a:pPr>
            <a:r>
              <a:rPr lang="es-ES" dirty="0"/>
              <a:t>Supongamos que queremos incluir nuevamente la etiqueta  </a:t>
            </a:r>
            <a:r>
              <a:rPr lang="es-ES" dirty="0" err="1"/>
              <a:t>Welcome</a:t>
            </a:r>
            <a:r>
              <a:rPr lang="es-ES" dirty="0"/>
              <a:t> </a:t>
            </a:r>
            <a:r>
              <a:rPr lang="es-ES" dirty="0" err="1"/>
              <a:t>to</a:t>
            </a:r>
            <a:r>
              <a:rPr lang="es-ES" dirty="0"/>
              <a:t> </a:t>
            </a:r>
            <a:r>
              <a:rPr lang="es-ES" dirty="0" err="1"/>
              <a:t>this</a:t>
            </a:r>
            <a:r>
              <a:rPr lang="es-ES" dirty="0"/>
              <a:t> </a:t>
            </a:r>
            <a:r>
              <a:rPr lang="es-ES" dirty="0" err="1"/>
              <a:t>website</a:t>
            </a:r>
            <a:r>
              <a:rPr lang="es-ES" dirty="0"/>
              <a:t>! y lo hacemos en la rama principal.</a:t>
            </a:r>
          </a:p>
          <a:p>
            <a:endParaRPr lang="es-ES" dirty="0"/>
          </a:p>
          <a:p>
            <a:pPr marL="0" indent="0">
              <a:buNone/>
            </a:pPr>
            <a:endParaRPr lang="es-ES" dirty="0"/>
          </a:p>
          <a:p>
            <a:endParaRPr lang="es-ES" dirty="0"/>
          </a:p>
        </p:txBody>
      </p:sp>
      <p:sp>
        <p:nvSpPr>
          <p:cNvPr id="4" name="Marcador de número de diapositiva 3">
            <a:extLst>
              <a:ext uri="{FF2B5EF4-FFF2-40B4-BE49-F238E27FC236}">
                <a16:creationId xmlns:a16="http://schemas.microsoft.com/office/drawing/2014/main" id="{B548E351-5205-4583-9837-10DD589AB574}"/>
              </a:ext>
            </a:extLst>
          </p:cNvPr>
          <p:cNvSpPr>
            <a:spLocks noGrp="1"/>
          </p:cNvSpPr>
          <p:nvPr>
            <p:ph type="sldNum" sz="quarter" idx="12"/>
          </p:nvPr>
        </p:nvSpPr>
        <p:spPr/>
        <p:txBody>
          <a:bodyPr/>
          <a:lstStyle/>
          <a:p>
            <a:fld id="{17A2F33E-5344-4F77-A5AA-3009173103DD}" type="slidenum">
              <a:rPr lang="es-ES" smtClean="0"/>
              <a:t>67</a:t>
            </a:fld>
            <a:endParaRPr lang="es-ES"/>
          </a:p>
        </p:txBody>
      </p:sp>
      <p:pic>
        <p:nvPicPr>
          <p:cNvPr id="9" name="Imagen 8">
            <a:extLst>
              <a:ext uri="{FF2B5EF4-FFF2-40B4-BE49-F238E27FC236}">
                <a16:creationId xmlns:a16="http://schemas.microsoft.com/office/drawing/2014/main" id="{02C044AB-E977-4157-987B-69D3751EA14B}"/>
              </a:ext>
            </a:extLst>
          </p:cNvPr>
          <p:cNvPicPr>
            <a:picLocks noChangeAspect="1"/>
          </p:cNvPicPr>
          <p:nvPr/>
        </p:nvPicPr>
        <p:blipFill>
          <a:blip r:embed="rId2"/>
          <a:stretch>
            <a:fillRect/>
          </a:stretch>
        </p:blipFill>
        <p:spPr>
          <a:xfrm>
            <a:off x="1072565" y="3031206"/>
            <a:ext cx="9114172" cy="2599573"/>
          </a:xfrm>
          <a:prstGeom prst="rect">
            <a:avLst/>
          </a:prstGeom>
        </p:spPr>
      </p:pic>
    </p:spTree>
    <p:extLst>
      <p:ext uri="{BB962C8B-B14F-4D97-AF65-F5344CB8AC3E}">
        <p14:creationId xmlns:p14="http://schemas.microsoft.com/office/powerpoint/2010/main" val="42306318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A5593-E5DB-44F1-9B3F-3A18D4ACBA30}"/>
              </a:ext>
            </a:extLst>
          </p:cNvPr>
          <p:cNvSpPr>
            <a:spLocks noGrp="1"/>
          </p:cNvSpPr>
          <p:nvPr>
            <p:ph type="title"/>
          </p:nvPr>
        </p:nvSpPr>
        <p:spPr/>
        <p:txBody>
          <a:bodyPr/>
          <a:lstStyle/>
          <a:p>
            <a:r>
              <a:rPr lang="en-CA" dirty="0" err="1"/>
              <a:t>Uniones</a:t>
            </a:r>
            <a:r>
              <a:rPr lang="en-CA" dirty="0"/>
              <a:t> con </a:t>
            </a:r>
            <a:r>
              <a:rPr lang="en-CA" dirty="0" err="1"/>
              <a:t>conflictos</a:t>
            </a:r>
            <a:endParaRPr lang="es-ES" dirty="0"/>
          </a:p>
        </p:txBody>
      </p:sp>
      <p:sp>
        <p:nvSpPr>
          <p:cNvPr id="3" name="Marcador de contenido 2">
            <a:extLst>
              <a:ext uri="{FF2B5EF4-FFF2-40B4-BE49-F238E27FC236}">
                <a16:creationId xmlns:a16="http://schemas.microsoft.com/office/drawing/2014/main" id="{A906FF36-2552-46C6-B8D8-1334B8A70602}"/>
              </a:ext>
            </a:extLst>
          </p:cNvPr>
          <p:cNvSpPr>
            <a:spLocks noGrp="1"/>
          </p:cNvSpPr>
          <p:nvPr>
            <p:ph idx="1"/>
          </p:nvPr>
        </p:nvSpPr>
        <p:spPr/>
        <p:txBody>
          <a:bodyPr/>
          <a:lstStyle/>
          <a:p>
            <a:r>
              <a:rPr lang="es-ES" dirty="0"/>
              <a:t>Veremos que sucede si creamos una etiqueta en la que se </a:t>
            </a:r>
            <a:r>
              <a:rPr lang="es-ES" dirty="0" err="1"/>
              <a:t>modfique</a:t>
            </a:r>
            <a:r>
              <a:rPr lang="es-ES" dirty="0"/>
              <a:t> esta misma etiqueta pero con el texto en español.</a:t>
            </a:r>
          </a:p>
        </p:txBody>
      </p:sp>
      <p:sp>
        <p:nvSpPr>
          <p:cNvPr id="4" name="Marcador de número de diapositiva 3">
            <a:extLst>
              <a:ext uri="{FF2B5EF4-FFF2-40B4-BE49-F238E27FC236}">
                <a16:creationId xmlns:a16="http://schemas.microsoft.com/office/drawing/2014/main" id="{70A84D08-49F8-43AC-A38E-9BB30C970048}"/>
              </a:ext>
            </a:extLst>
          </p:cNvPr>
          <p:cNvSpPr>
            <a:spLocks noGrp="1"/>
          </p:cNvSpPr>
          <p:nvPr>
            <p:ph type="sldNum" sz="quarter" idx="12"/>
          </p:nvPr>
        </p:nvSpPr>
        <p:spPr/>
        <p:txBody>
          <a:bodyPr/>
          <a:lstStyle/>
          <a:p>
            <a:fld id="{17A2F33E-5344-4F77-A5AA-3009173103DD}" type="slidenum">
              <a:rPr lang="es-ES" smtClean="0"/>
              <a:t>68</a:t>
            </a:fld>
            <a:endParaRPr lang="es-ES"/>
          </a:p>
        </p:txBody>
      </p:sp>
      <p:sp>
        <p:nvSpPr>
          <p:cNvPr id="5" name="Rectángulo 4">
            <a:extLst>
              <a:ext uri="{FF2B5EF4-FFF2-40B4-BE49-F238E27FC236}">
                <a16:creationId xmlns:a16="http://schemas.microsoft.com/office/drawing/2014/main" id="{A53EEF38-9876-4E6D-A70F-85740BB0F64C}"/>
              </a:ext>
            </a:extLst>
          </p:cNvPr>
          <p:cNvSpPr/>
          <p:nvPr/>
        </p:nvSpPr>
        <p:spPr>
          <a:xfrm>
            <a:off x="838200" y="2920805"/>
            <a:ext cx="10375232" cy="2246769"/>
          </a:xfrm>
          <a:prstGeom prst="rect">
            <a:avLst/>
          </a:prstGeom>
        </p:spPr>
        <p:txBody>
          <a:bodyPr wrap="square">
            <a:spAutoFit/>
          </a:bodyPr>
          <a:lstStyle/>
          <a:p>
            <a:r>
              <a:rPr lang="es-ES" sz="2800" dirty="0"/>
              <a:t>Crear la rama conflictos.                                   </a:t>
            </a:r>
            <a:r>
              <a:rPr lang="es-ES" b="1" dirty="0" err="1">
                <a:solidFill>
                  <a:prstClr val="black"/>
                </a:solidFill>
                <a:latin typeface="Lucida Console" panose="020B0609040504020204" pitchFamily="49" charset="0"/>
              </a:rPr>
              <a:t>git</a:t>
            </a:r>
            <a:r>
              <a:rPr lang="es-ES" b="1" dirty="0">
                <a:solidFill>
                  <a:prstClr val="black"/>
                </a:solidFill>
                <a:latin typeface="Lucida Console" panose="020B0609040504020204" pitchFamily="49" charset="0"/>
              </a:rPr>
              <a:t> </a:t>
            </a:r>
            <a:r>
              <a:rPr lang="es-ES" b="1" dirty="0" err="1">
                <a:solidFill>
                  <a:prstClr val="black"/>
                </a:solidFill>
                <a:latin typeface="Lucida Console" panose="020B0609040504020204" pitchFamily="49" charset="0"/>
              </a:rPr>
              <a:t>branch</a:t>
            </a:r>
            <a:r>
              <a:rPr lang="es-ES" b="1" dirty="0">
                <a:solidFill>
                  <a:prstClr val="black"/>
                </a:solidFill>
                <a:latin typeface="Lucida Console" panose="020B0609040504020204" pitchFamily="49" charset="0"/>
              </a:rPr>
              <a:t> rama-conflictos</a:t>
            </a:r>
          </a:p>
          <a:p>
            <a:r>
              <a:rPr lang="es-ES" sz="2800" dirty="0"/>
              <a:t>Seleccionamos la rama  conflictos</a:t>
            </a:r>
            <a:r>
              <a:rPr lang="es-ES" sz="2800" b="1" dirty="0"/>
              <a:t>.                 </a:t>
            </a:r>
            <a:r>
              <a:rPr lang="es-ES" b="1" dirty="0" err="1">
                <a:solidFill>
                  <a:prstClr val="black"/>
                </a:solidFill>
                <a:latin typeface="Lucida Console" panose="020B0609040504020204" pitchFamily="49" charset="0"/>
              </a:rPr>
              <a:t>git</a:t>
            </a:r>
            <a:r>
              <a:rPr lang="es-ES" b="1" dirty="0">
                <a:solidFill>
                  <a:prstClr val="black"/>
                </a:solidFill>
                <a:latin typeface="Lucida Console" panose="020B0609040504020204" pitchFamily="49" charset="0"/>
              </a:rPr>
              <a:t> </a:t>
            </a:r>
            <a:r>
              <a:rPr lang="es-ES" b="1" dirty="0" err="1">
                <a:solidFill>
                  <a:prstClr val="black"/>
                </a:solidFill>
                <a:latin typeface="Lucida Console" panose="020B0609040504020204" pitchFamily="49" charset="0"/>
              </a:rPr>
              <a:t>checkout</a:t>
            </a:r>
            <a:r>
              <a:rPr lang="es-ES" b="1" dirty="0">
                <a:solidFill>
                  <a:prstClr val="black"/>
                </a:solidFill>
                <a:latin typeface="Lucida Console" panose="020B0609040504020204" pitchFamily="49" charset="0"/>
              </a:rPr>
              <a:t> rama-conflictos</a:t>
            </a:r>
          </a:p>
          <a:p>
            <a:r>
              <a:rPr lang="es-ES" sz="2800" dirty="0"/>
              <a:t>Verificar que estamos en la rama correcta.                         </a:t>
            </a:r>
            <a:r>
              <a:rPr lang="es-ES" b="1" dirty="0" err="1">
                <a:solidFill>
                  <a:prstClr val="black"/>
                </a:solidFill>
                <a:latin typeface="Lucida Console" panose="020B0609040504020204" pitchFamily="49" charset="0"/>
              </a:rPr>
              <a:t>git</a:t>
            </a:r>
            <a:r>
              <a:rPr lang="es-ES" b="1" dirty="0">
                <a:solidFill>
                  <a:prstClr val="black"/>
                </a:solidFill>
                <a:latin typeface="Lucida Console" panose="020B0609040504020204" pitchFamily="49" charset="0"/>
              </a:rPr>
              <a:t> </a:t>
            </a:r>
            <a:r>
              <a:rPr lang="es-ES" b="1" dirty="0" err="1">
                <a:solidFill>
                  <a:prstClr val="black"/>
                </a:solidFill>
                <a:latin typeface="Lucida Console" panose="020B0609040504020204" pitchFamily="49" charset="0"/>
              </a:rPr>
              <a:t>branch</a:t>
            </a:r>
            <a:endParaRPr lang="es-ES" b="1" dirty="0">
              <a:solidFill>
                <a:prstClr val="black"/>
              </a:solidFill>
              <a:latin typeface="Lucida Console" panose="020B0609040504020204" pitchFamily="49" charset="0"/>
            </a:endParaRPr>
          </a:p>
          <a:p>
            <a:r>
              <a:rPr lang="es-ES" sz="2800" dirty="0"/>
              <a:t>Modificar el archivo index.html agregando la línea de código con el mensaje en español.</a:t>
            </a:r>
          </a:p>
        </p:txBody>
      </p:sp>
      <p:cxnSp>
        <p:nvCxnSpPr>
          <p:cNvPr id="6" name="Conector recto 5">
            <a:extLst>
              <a:ext uri="{FF2B5EF4-FFF2-40B4-BE49-F238E27FC236}">
                <a16:creationId xmlns:a16="http://schemas.microsoft.com/office/drawing/2014/main" id="{E4FF1A14-F520-4D7F-B5BF-33B061053E7D}"/>
              </a:ext>
            </a:extLst>
          </p:cNvPr>
          <p:cNvCxnSpPr>
            <a:cxnSpLocks/>
          </p:cNvCxnSpPr>
          <p:nvPr/>
        </p:nvCxnSpPr>
        <p:spPr>
          <a:xfrm>
            <a:off x="4555957" y="3224463"/>
            <a:ext cx="24063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D2A557DC-A72C-4F4C-BA90-A07FFD32D396}"/>
              </a:ext>
            </a:extLst>
          </p:cNvPr>
          <p:cNvCxnSpPr>
            <a:cxnSpLocks/>
          </p:cNvCxnSpPr>
          <p:nvPr/>
        </p:nvCxnSpPr>
        <p:spPr>
          <a:xfrm>
            <a:off x="6096000" y="3665621"/>
            <a:ext cx="9946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E2D74D85-52F1-4141-B87A-A09E826241FB}"/>
              </a:ext>
            </a:extLst>
          </p:cNvPr>
          <p:cNvCxnSpPr>
            <a:cxnSpLocks/>
          </p:cNvCxnSpPr>
          <p:nvPr/>
        </p:nvCxnSpPr>
        <p:spPr>
          <a:xfrm>
            <a:off x="7323221" y="4122821"/>
            <a:ext cx="15320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797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1E58DF-D7CE-9DB6-0560-97B46CDDDEC1}"/>
              </a:ext>
            </a:extLst>
          </p:cNvPr>
          <p:cNvSpPr>
            <a:spLocks noGrp="1"/>
          </p:cNvSpPr>
          <p:nvPr>
            <p:ph type="title"/>
          </p:nvPr>
        </p:nvSpPr>
        <p:spPr>
          <a:xfrm>
            <a:off x="900363" y="527693"/>
            <a:ext cx="10515600" cy="757598"/>
          </a:xfrm>
        </p:spPr>
        <p:txBody>
          <a:bodyPr>
            <a:normAutofit fontScale="90000"/>
          </a:bodyPr>
          <a:lstStyle/>
          <a:p>
            <a:br>
              <a:rPr lang="en-CA" dirty="0"/>
            </a:br>
            <a:r>
              <a:rPr lang="en-CA" dirty="0" err="1"/>
              <a:t>Uniones</a:t>
            </a:r>
            <a:r>
              <a:rPr lang="en-CA" dirty="0"/>
              <a:t> con </a:t>
            </a:r>
            <a:r>
              <a:rPr lang="en-CA" dirty="0" err="1"/>
              <a:t>conflictos</a:t>
            </a:r>
            <a:br>
              <a:rPr lang="en-CA" dirty="0"/>
            </a:br>
            <a:endParaRPr lang="es-ES" dirty="0"/>
          </a:p>
        </p:txBody>
      </p:sp>
      <p:sp>
        <p:nvSpPr>
          <p:cNvPr id="3" name="Marcador de contenido 2">
            <a:extLst>
              <a:ext uri="{FF2B5EF4-FFF2-40B4-BE49-F238E27FC236}">
                <a16:creationId xmlns:a16="http://schemas.microsoft.com/office/drawing/2014/main" id="{6142E63D-706A-C53B-6D47-DF220DDB60FB}"/>
              </a:ext>
            </a:extLst>
          </p:cNvPr>
          <p:cNvSpPr>
            <a:spLocks noGrp="1"/>
          </p:cNvSpPr>
          <p:nvPr>
            <p:ph idx="1"/>
          </p:nvPr>
        </p:nvSpPr>
        <p:spPr>
          <a:xfrm>
            <a:off x="838200" y="921668"/>
            <a:ext cx="10515600" cy="5255295"/>
          </a:xfrm>
        </p:spPr>
        <p:txBody>
          <a:bodyPr/>
          <a:lstStyle/>
          <a:p>
            <a:endParaRPr lang="es-ES" sz="1800" b="1" dirty="0">
              <a:solidFill>
                <a:prstClr val="black"/>
              </a:solidFill>
              <a:latin typeface="Lucida Console" panose="020B0609040504020204" pitchFamily="49" charset="0"/>
            </a:endParaRPr>
          </a:p>
          <a:p>
            <a:pPr marL="0" indent="0">
              <a:buNone/>
            </a:pPr>
            <a:r>
              <a:rPr lang="es-ES" dirty="0"/>
              <a:t>     </a:t>
            </a:r>
          </a:p>
          <a:p>
            <a:pPr marL="0" indent="0">
              <a:buNone/>
            </a:pPr>
            <a:endParaRPr lang="es-ES" dirty="0"/>
          </a:p>
        </p:txBody>
      </p:sp>
      <p:sp>
        <p:nvSpPr>
          <p:cNvPr id="8" name="CuadroTexto 7">
            <a:extLst>
              <a:ext uri="{FF2B5EF4-FFF2-40B4-BE49-F238E27FC236}">
                <a16:creationId xmlns:a16="http://schemas.microsoft.com/office/drawing/2014/main" id="{D298A400-25C5-8DDD-E659-B7325F8183BF}"/>
              </a:ext>
            </a:extLst>
          </p:cNvPr>
          <p:cNvSpPr txBox="1"/>
          <p:nvPr/>
        </p:nvSpPr>
        <p:spPr>
          <a:xfrm>
            <a:off x="838200" y="4620126"/>
            <a:ext cx="184731" cy="369332"/>
          </a:xfrm>
          <a:prstGeom prst="rect">
            <a:avLst/>
          </a:prstGeom>
          <a:noFill/>
        </p:spPr>
        <p:txBody>
          <a:bodyPr wrap="none" rtlCol="0">
            <a:spAutoFit/>
          </a:bodyPr>
          <a:lstStyle/>
          <a:p>
            <a:endParaRPr lang="es-ES" dirty="0"/>
          </a:p>
        </p:txBody>
      </p:sp>
      <p:sp>
        <p:nvSpPr>
          <p:cNvPr id="17" name="CuadroTexto 16">
            <a:extLst>
              <a:ext uri="{FF2B5EF4-FFF2-40B4-BE49-F238E27FC236}">
                <a16:creationId xmlns:a16="http://schemas.microsoft.com/office/drawing/2014/main" id="{61E4EB5A-7B71-92BD-023E-1574A294129B}"/>
              </a:ext>
            </a:extLst>
          </p:cNvPr>
          <p:cNvSpPr txBox="1"/>
          <p:nvPr/>
        </p:nvSpPr>
        <p:spPr>
          <a:xfrm>
            <a:off x="1001628" y="1904853"/>
            <a:ext cx="10670006" cy="2492990"/>
          </a:xfrm>
          <a:prstGeom prst="rect">
            <a:avLst/>
          </a:prstGeom>
          <a:noFill/>
        </p:spPr>
        <p:txBody>
          <a:bodyPr wrap="square">
            <a:spAutoFit/>
          </a:bodyPr>
          <a:lstStyle/>
          <a:p>
            <a:pPr marL="457200" indent="-457200">
              <a:buFont typeface="Arial" panose="020B0604020202020204" pitchFamily="34" charset="0"/>
              <a:buChar char="•"/>
            </a:pPr>
            <a:r>
              <a:rPr lang="es-ES" sz="2800" dirty="0"/>
              <a:t>Adicionar index.html al </a:t>
            </a:r>
            <a:r>
              <a:rPr lang="es-ES" sz="2800" dirty="0" err="1"/>
              <a:t>stage</a:t>
            </a:r>
            <a:r>
              <a:rPr lang="es-ES" sz="2800" dirty="0"/>
              <a:t>                                                </a:t>
            </a:r>
            <a:r>
              <a:rPr lang="es-ES" b="1" dirty="0" err="1">
                <a:solidFill>
                  <a:prstClr val="black"/>
                </a:solidFill>
                <a:latin typeface="Lucida Console" panose="020B0609040504020204" pitchFamily="49" charset="0"/>
              </a:rPr>
              <a:t>git</a:t>
            </a:r>
            <a:r>
              <a:rPr lang="es-ES" b="1" dirty="0">
                <a:solidFill>
                  <a:prstClr val="black"/>
                </a:solidFill>
                <a:latin typeface="Lucida Console" panose="020B0609040504020204" pitchFamily="49" charset="0"/>
              </a:rPr>
              <a:t> </a:t>
            </a:r>
            <a:r>
              <a:rPr lang="es-ES" b="1" dirty="0" err="1">
                <a:solidFill>
                  <a:prstClr val="black"/>
                </a:solidFill>
                <a:latin typeface="Lucida Console" panose="020B0609040504020204" pitchFamily="49" charset="0"/>
              </a:rPr>
              <a:t>add</a:t>
            </a:r>
            <a:r>
              <a:rPr lang="es-ES" b="1" dirty="0">
                <a:solidFill>
                  <a:prstClr val="black"/>
                </a:solidFill>
                <a:latin typeface="Lucida Console" panose="020B0609040504020204" pitchFamily="49" charset="0"/>
              </a:rPr>
              <a:t> .</a:t>
            </a:r>
          </a:p>
          <a:p>
            <a:pPr marL="0" indent="0">
              <a:buNone/>
            </a:pPr>
            <a:endParaRPr lang="es-ES" dirty="0"/>
          </a:p>
          <a:p>
            <a:pPr marL="457200" indent="-457200">
              <a:buFont typeface="Arial" panose="020B0604020202020204" pitchFamily="34" charset="0"/>
              <a:buChar char="•"/>
            </a:pPr>
            <a:r>
              <a:rPr lang="es-ES" sz="2800" dirty="0"/>
              <a:t>Hacer </a:t>
            </a:r>
            <a:r>
              <a:rPr lang="es-ES" sz="2800" dirty="0" err="1"/>
              <a:t>commit</a:t>
            </a:r>
            <a:r>
              <a:rPr lang="es-ES" sz="2800" dirty="0"/>
              <a:t> </a:t>
            </a:r>
            <a:r>
              <a:rPr lang="en-US" sz="2800" dirty="0"/>
              <a:t>                             </a:t>
            </a:r>
            <a:r>
              <a:rPr lang="en-US" sz="1800" b="1" dirty="0">
                <a:solidFill>
                  <a:prstClr val="black"/>
                </a:solidFill>
                <a:latin typeface="Lucida Console" panose="020B0609040504020204" pitchFamily="49" charset="0"/>
              </a:rPr>
              <a:t>git commit -m </a:t>
            </a:r>
            <a:r>
              <a:rPr lang="es-ES" dirty="0"/>
              <a:t>"</a:t>
            </a:r>
            <a:r>
              <a:rPr lang="en-US" sz="1800" b="1" dirty="0" err="1">
                <a:solidFill>
                  <a:prstClr val="black"/>
                </a:solidFill>
                <a:latin typeface="Lucida Console" panose="020B0609040504020204" pitchFamily="49" charset="0"/>
              </a:rPr>
              <a:t>Bienvenidos</a:t>
            </a:r>
            <a:r>
              <a:rPr lang="en-US" sz="1800" b="1" dirty="0">
                <a:solidFill>
                  <a:prstClr val="black"/>
                </a:solidFill>
                <a:latin typeface="Lucida Console" panose="020B0609040504020204" pitchFamily="49" charset="0"/>
              </a:rPr>
              <a:t> al sitio web</a:t>
            </a:r>
            <a:r>
              <a:rPr lang="es-ES" dirty="0"/>
              <a:t> “</a:t>
            </a:r>
          </a:p>
          <a:p>
            <a:pPr marL="457200" indent="-457200">
              <a:buFont typeface="Arial" panose="020B0604020202020204" pitchFamily="34" charset="0"/>
              <a:buChar char="•"/>
            </a:pPr>
            <a:endParaRPr lang="es-ES" dirty="0"/>
          </a:p>
          <a:p>
            <a:pPr marL="457200" indent="-457200">
              <a:buFont typeface="Arial" panose="020B0604020202020204" pitchFamily="34" charset="0"/>
              <a:buChar char="•"/>
            </a:pPr>
            <a:r>
              <a:rPr lang="en-US" sz="2800" dirty="0" err="1"/>
              <a:t>Desde</a:t>
            </a:r>
            <a:r>
              <a:rPr lang="en-US" sz="2800" dirty="0"/>
              <a:t> la </a:t>
            </a:r>
            <a:r>
              <a:rPr lang="en-US" sz="2800" dirty="0" err="1"/>
              <a:t>rama</a:t>
            </a:r>
            <a:r>
              <a:rPr lang="en-US" sz="2800" dirty="0"/>
              <a:t> master</a:t>
            </a:r>
          </a:p>
          <a:p>
            <a:pPr marL="457200" indent="-457200">
              <a:buFont typeface="Arial" panose="020B0604020202020204" pitchFamily="34" charset="0"/>
              <a:buChar char="•"/>
            </a:pPr>
            <a:endParaRPr lang="es-ES" dirty="0"/>
          </a:p>
          <a:p>
            <a:pPr marL="457200" indent="-457200">
              <a:buFont typeface="Arial" panose="020B0604020202020204" pitchFamily="34" charset="0"/>
              <a:buChar char="•"/>
            </a:pPr>
            <a:endParaRPr lang="en-US" sz="1800" b="1" dirty="0">
              <a:solidFill>
                <a:prstClr val="black"/>
              </a:solidFill>
              <a:latin typeface="Lucida Console" panose="020B0609040504020204" pitchFamily="49" charset="0"/>
            </a:endParaRPr>
          </a:p>
        </p:txBody>
      </p:sp>
      <p:sp>
        <p:nvSpPr>
          <p:cNvPr id="4" name="Marcador de número de diapositiva 3">
            <a:extLst>
              <a:ext uri="{FF2B5EF4-FFF2-40B4-BE49-F238E27FC236}">
                <a16:creationId xmlns:a16="http://schemas.microsoft.com/office/drawing/2014/main" id="{09763965-2C7A-4AB5-F9E1-042CF9D240AF}"/>
              </a:ext>
            </a:extLst>
          </p:cNvPr>
          <p:cNvSpPr>
            <a:spLocks noGrp="1"/>
          </p:cNvSpPr>
          <p:nvPr>
            <p:ph type="sldNum" sz="quarter" idx="12"/>
          </p:nvPr>
        </p:nvSpPr>
        <p:spPr/>
        <p:txBody>
          <a:bodyPr/>
          <a:lstStyle/>
          <a:p>
            <a:fld id="{17A2F33E-5344-4F77-A5AA-3009173103DD}" type="slidenum">
              <a:rPr lang="es-ES" smtClean="0"/>
              <a:t>69</a:t>
            </a:fld>
            <a:endParaRPr lang="es-ES"/>
          </a:p>
        </p:txBody>
      </p:sp>
      <p:cxnSp>
        <p:nvCxnSpPr>
          <p:cNvPr id="18" name="Conector recto 17">
            <a:extLst>
              <a:ext uri="{FF2B5EF4-FFF2-40B4-BE49-F238E27FC236}">
                <a16:creationId xmlns:a16="http://schemas.microsoft.com/office/drawing/2014/main" id="{C2C3A603-FD0B-4BD9-A04D-49735A1C376D}"/>
              </a:ext>
            </a:extLst>
          </p:cNvPr>
          <p:cNvCxnSpPr>
            <a:cxnSpLocks/>
          </p:cNvCxnSpPr>
          <p:nvPr/>
        </p:nvCxnSpPr>
        <p:spPr>
          <a:xfrm>
            <a:off x="6336631" y="2245895"/>
            <a:ext cx="28394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4237E6D4-8F82-42EE-BB73-BD35EF65E7EE}"/>
              </a:ext>
            </a:extLst>
          </p:cNvPr>
          <p:cNvCxnSpPr>
            <a:cxnSpLocks/>
          </p:cNvCxnSpPr>
          <p:nvPr/>
        </p:nvCxnSpPr>
        <p:spPr>
          <a:xfrm>
            <a:off x="3866147" y="2927684"/>
            <a:ext cx="182077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19AC8FF6-BAAC-4B08-B43A-DAA4BA3B51D1}"/>
              </a:ext>
            </a:extLst>
          </p:cNvPr>
          <p:cNvSpPr txBox="1"/>
          <p:nvPr/>
        </p:nvSpPr>
        <p:spPr>
          <a:xfrm>
            <a:off x="6934200" y="3424989"/>
            <a:ext cx="6096000" cy="369332"/>
          </a:xfrm>
          <a:prstGeom prst="rect">
            <a:avLst/>
          </a:prstGeom>
          <a:noFill/>
        </p:spPr>
        <p:txBody>
          <a:bodyPr wrap="square">
            <a:spAutoFit/>
          </a:bodyPr>
          <a:lstStyle/>
          <a:p>
            <a:r>
              <a:rPr lang="es-ES" sz="1800" b="1" dirty="0" err="1">
                <a:solidFill>
                  <a:prstClr val="black"/>
                </a:solidFill>
                <a:latin typeface="Lucida Console" panose="020B0609040504020204" pitchFamily="49" charset="0"/>
              </a:rPr>
              <a:t>git</a:t>
            </a:r>
            <a:r>
              <a:rPr lang="es-ES" sz="1800" b="1" dirty="0">
                <a:solidFill>
                  <a:prstClr val="black"/>
                </a:solidFill>
                <a:latin typeface="Lucida Console" panose="020B0609040504020204" pitchFamily="49" charset="0"/>
              </a:rPr>
              <a:t> </a:t>
            </a:r>
            <a:r>
              <a:rPr lang="es-ES" sz="1800" b="1" dirty="0" err="1">
                <a:solidFill>
                  <a:prstClr val="black"/>
                </a:solidFill>
                <a:latin typeface="Lucida Console" panose="020B0609040504020204" pitchFamily="49" charset="0"/>
              </a:rPr>
              <a:t>merge</a:t>
            </a:r>
            <a:r>
              <a:rPr lang="es-ES" sz="1800" b="1" dirty="0">
                <a:solidFill>
                  <a:prstClr val="black"/>
                </a:solidFill>
                <a:latin typeface="Lucida Console" panose="020B0609040504020204" pitchFamily="49" charset="0"/>
              </a:rPr>
              <a:t> rama-conflictos</a:t>
            </a:r>
          </a:p>
        </p:txBody>
      </p:sp>
      <p:cxnSp>
        <p:nvCxnSpPr>
          <p:cNvPr id="25" name="Conector recto 24">
            <a:extLst>
              <a:ext uri="{FF2B5EF4-FFF2-40B4-BE49-F238E27FC236}">
                <a16:creationId xmlns:a16="http://schemas.microsoft.com/office/drawing/2014/main" id="{4ECECD48-3FF9-4F78-80DC-2F06FD22523A}"/>
              </a:ext>
            </a:extLst>
          </p:cNvPr>
          <p:cNvCxnSpPr>
            <a:cxnSpLocks/>
          </p:cNvCxnSpPr>
          <p:nvPr/>
        </p:nvCxnSpPr>
        <p:spPr>
          <a:xfrm>
            <a:off x="4916904" y="3648056"/>
            <a:ext cx="18207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7E68F07A-0069-4AB6-92B1-659AF6E0F3EF}"/>
              </a:ext>
            </a:extLst>
          </p:cNvPr>
          <p:cNvPicPr>
            <a:picLocks noChangeAspect="1"/>
          </p:cNvPicPr>
          <p:nvPr/>
        </p:nvPicPr>
        <p:blipFill>
          <a:blip r:embed="rId3"/>
          <a:stretch>
            <a:fillRect/>
          </a:stretch>
        </p:blipFill>
        <p:spPr>
          <a:xfrm>
            <a:off x="5456696" y="4447821"/>
            <a:ext cx="5176838" cy="1574118"/>
          </a:xfrm>
          <a:prstGeom prst="rect">
            <a:avLst/>
          </a:prstGeom>
        </p:spPr>
      </p:pic>
    </p:spTree>
    <p:extLst>
      <p:ext uri="{BB962C8B-B14F-4D97-AF65-F5344CB8AC3E}">
        <p14:creationId xmlns:p14="http://schemas.microsoft.com/office/powerpoint/2010/main" val="30398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1B8F22-331A-A52F-C206-CF55055987A1}"/>
              </a:ext>
            </a:extLst>
          </p:cNvPr>
          <p:cNvSpPr>
            <a:spLocks noGrp="1"/>
          </p:cNvSpPr>
          <p:nvPr>
            <p:ph type="title"/>
          </p:nvPr>
        </p:nvSpPr>
        <p:spPr/>
        <p:txBody>
          <a:bodyPr/>
          <a:lstStyle/>
          <a:p>
            <a:r>
              <a:rPr lang="es-ES" dirty="0"/>
              <a:t>Partes del desarrollo Web</a:t>
            </a:r>
          </a:p>
        </p:txBody>
      </p:sp>
      <p:sp>
        <p:nvSpPr>
          <p:cNvPr id="3" name="Marcador de contenido 2">
            <a:extLst>
              <a:ext uri="{FF2B5EF4-FFF2-40B4-BE49-F238E27FC236}">
                <a16:creationId xmlns:a16="http://schemas.microsoft.com/office/drawing/2014/main" id="{394783FD-271F-BD0D-F585-BDE2CDE150DA}"/>
              </a:ext>
            </a:extLst>
          </p:cNvPr>
          <p:cNvSpPr>
            <a:spLocks noGrp="1"/>
          </p:cNvSpPr>
          <p:nvPr>
            <p:ph idx="1"/>
          </p:nvPr>
        </p:nvSpPr>
        <p:spPr/>
        <p:txBody>
          <a:bodyPr/>
          <a:lstStyle/>
          <a:p>
            <a:pPr algn="just"/>
            <a:r>
              <a:rPr lang="es-ES" dirty="0"/>
              <a:t>El </a:t>
            </a:r>
            <a:r>
              <a:rPr lang="es-ES" dirty="0" err="1"/>
              <a:t>backend</a:t>
            </a:r>
            <a:r>
              <a:rPr lang="es-ES" dirty="0"/>
              <a:t> :es la parte correspondiente al servidor. Se encarga de guardar la información en la base de datos y de proveer al </a:t>
            </a:r>
            <a:r>
              <a:rPr lang="es-ES" dirty="0" err="1"/>
              <a:t>frontend</a:t>
            </a:r>
            <a:r>
              <a:rPr lang="es-ES" dirty="0"/>
              <a:t> de todos los recursos necesarios..</a:t>
            </a:r>
          </a:p>
          <a:p>
            <a:pPr marL="0" indent="0" algn="just">
              <a:buNone/>
            </a:pPr>
            <a:r>
              <a:rPr lang="es-ES" b="1" dirty="0"/>
              <a:t>Lenguajes web </a:t>
            </a:r>
            <a:r>
              <a:rPr lang="es-ES" b="1" dirty="0" err="1"/>
              <a:t>backend</a:t>
            </a:r>
            <a:r>
              <a:rPr lang="es-ES" b="1" dirty="0"/>
              <a:t>:</a:t>
            </a:r>
          </a:p>
          <a:p>
            <a:pPr marL="0" indent="0" algn="just">
              <a:buNone/>
            </a:pPr>
            <a:r>
              <a:rPr lang="es-ES" b="1" dirty="0"/>
              <a:t>1. Java</a:t>
            </a:r>
          </a:p>
          <a:p>
            <a:pPr marL="0" indent="0" algn="just">
              <a:buNone/>
            </a:pPr>
            <a:r>
              <a:rPr lang="es-ES" b="1" dirty="0"/>
              <a:t>2. Python</a:t>
            </a:r>
          </a:p>
          <a:p>
            <a:pPr marL="0" indent="0" algn="just">
              <a:buNone/>
            </a:pPr>
            <a:r>
              <a:rPr lang="es-ES" b="1" dirty="0"/>
              <a:t>3. PHP</a:t>
            </a:r>
          </a:p>
          <a:p>
            <a:pPr marL="0" indent="0" algn="just">
              <a:buNone/>
            </a:pPr>
            <a:endParaRPr lang="es-ES" b="1" dirty="0"/>
          </a:p>
          <a:p>
            <a:pPr marL="0" indent="0" algn="just">
              <a:buNone/>
            </a:pPr>
            <a:endParaRPr lang="es-ES" dirty="0"/>
          </a:p>
        </p:txBody>
      </p:sp>
      <p:sp>
        <p:nvSpPr>
          <p:cNvPr id="4" name="Marcador de número de diapositiva 3">
            <a:extLst>
              <a:ext uri="{FF2B5EF4-FFF2-40B4-BE49-F238E27FC236}">
                <a16:creationId xmlns:a16="http://schemas.microsoft.com/office/drawing/2014/main" id="{C1A216F1-6C0E-AA3A-7AFB-CE6B41CD9DDF}"/>
              </a:ext>
            </a:extLst>
          </p:cNvPr>
          <p:cNvSpPr>
            <a:spLocks noGrp="1"/>
          </p:cNvSpPr>
          <p:nvPr>
            <p:ph type="sldNum" sz="quarter" idx="12"/>
          </p:nvPr>
        </p:nvSpPr>
        <p:spPr/>
        <p:txBody>
          <a:bodyPr/>
          <a:lstStyle/>
          <a:p>
            <a:fld id="{17A2F33E-5344-4F77-A5AA-3009173103DD}" type="slidenum">
              <a:rPr lang="es-ES" smtClean="0"/>
              <a:t>7</a:t>
            </a:fld>
            <a:endParaRPr lang="es-ES"/>
          </a:p>
        </p:txBody>
      </p:sp>
    </p:spTree>
    <p:extLst>
      <p:ext uri="{BB962C8B-B14F-4D97-AF65-F5344CB8AC3E}">
        <p14:creationId xmlns:p14="http://schemas.microsoft.com/office/powerpoint/2010/main" val="788672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FAA422-D005-2483-E557-E255BB3E219D}"/>
              </a:ext>
            </a:extLst>
          </p:cNvPr>
          <p:cNvSpPr>
            <a:spLocks noGrp="1"/>
          </p:cNvSpPr>
          <p:nvPr>
            <p:ph type="title"/>
          </p:nvPr>
        </p:nvSpPr>
        <p:spPr/>
        <p:txBody>
          <a:bodyPr/>
          <a:lstStyle/>
          <a:p>
            <a:endParaRPr lang="es-ES"/>
          </a:p>
        </p:txBody>
      </p:sp>
      <p:sp>
        <p:nvSpPr>
          <p:cNvPr id="7" name="Marcador de contenido 6">
            <a:extLst>
              <a:ext uri="{FF2B5EF4-FFF2-40B4-BE49-F238E27FC236}">
                <a16:creationId xmlns:a16="http://schemas.microsoft.com/office/drawing/2014/main" id="{DB85E1B9-E2C2-9F93-2127-8F616E3B3775}"/>
              </a:ext>
            </a:extLst>
          </p:cNvPr>
          <p:cNvSpPr>
            <a:spLocks noGrp="1"/>
          </p:cNvSpPr>
          <p:nvPr>
            <p:ph idx="1"/>
          </p:nvPr>
        </p:nvSpPr>
        <p:spPr/>
        <p:txBody>
          <a:bodyPr/>
          <a:lstStyle/>
          <a:p>
            <a:endParaRPr lang="es-ES" dirty="0"/>
          </a:p>
        </p:txBody>
      </p:sp>
      <p:sp>
        <p:nvSpPr>
          <p:cNvPr id="3" name="Marcador de número de diapositiva 2">
            <a:extLst>
              <a:ext uri="{FF2B5EF4-FFF2-40B4-BE49-F238E27FC236}">
                <a16:creationId xmlns:a16="http://schemas.microsoft.com/office/drawing/2014/main" id="{B9BE7ADD-A45C-4EAF-1E1F-1D2A5A5C5339}"/>
              </a:ext>
            </a:extLst>
          </p:cNvPr>
          <p:cNvSpPr>
            <a:spLocks noGrp="1"/>
          </p:cNvSpPr>
          <p:nvPr>
            <p:ph type="sldNum" sz="quarter" idx="12"/>
          </p:nvPr>
        </p:nvSpPr>
        <p:spPr/>
        <p:txBody>
          <a:bodyPr/>
          <a:lstStyle/>
          <a:p>
            <a:fld id="{17A2F33E-5344-4F77-A5AA-3009173103DD}" type="slidenum">
              <a:rPr lang="es-ES" smtClean="0"/>
              <a:t>70</a:t>
            </a:fld>
            <a:endParaRPr lang="es-ES"/>
          </a:p>
        </p:txBody>
      </p:sp>
      <p:pic>
        <p:nvPicPr>
          <p:cNvPr id="5" name="Imagen 4">
            <a:extLst>
              <a:ext uri="{FF2B5EF4-FFF2-40B4-BE49-F238E27FC236}">
                <a16:creationId xmlns:a16="http://schemas.microsoft.com/office/drawing/2014/main" id="{9D4EB324-DDFF-4A3E-816C-F4BF220955E4}"/>
              </a:ext>
            </a:extLst>
          </p:cNvPr>
          <p:cNvPicPr>
            <a:picLocks noChangeAspect="1"/>
          </p:cNvPicPr>
          <p:nvPr/>
        </p:nvPicPr>
        <p:blipFill>
          <a:blip r:embed="rId3"/>
          <a:stretch>
            <a:fillRect/>
          </a:stretch>
        </p:blipFill>
        <p:spPr>
          <a:xfrm>
            <a:off x="248653" y="182562"/>
            <a:ext cx="11694693" cy="6492875"/>
          </a:xfrm>
          <a:prstGeom prst="rect">
            <a:avLst/>
          </a:prstGeom>
        </p:spPr>
      </p:pic>
    </p:spTree>
    <p:extLst>
      <p:ext uri="{BB962C8B-B14F-4D97-AF65-F5344CB8AC3E}">
        <p14:creationId xmlns:p14="http://schemas.microsoft.com/office/powerpoint/2010/main" val="3099150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56D11-9937-5092-2519-9E77B33CD40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389A848-B99C-5AB1-9E48-9FD55262AF95}"/>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9B67CF1-51B4-BBCE-BD07-9B0F1320C731}"/>
              </a:ext>
            </a:extLst>
          </p:cNvPr>
          <p:cNvSpPr>
            <a:spLocks noGrp="1"/>
          </p:cNvSpPr>
          <p:nvPr>
            <p:ph type="sldNum" sz="quarter" idx="12"/>
          </p:nvPr>
        </p:nvSpPr>
        <p:spPr/>
        <p:txBody>
          <a:bodyPr/>
          <a:lstStyle/>
          <a:p>
            <a:fld id="{17A2F33E-5344-4F77-A5AA-3009173103DD}" type="slidenum">
              <a:rPr lang="es-ES" smtClean="0"/>
              <a:t>71</a:t>
            </a:fld>
            <a:endParaRPr lang="es-ES"/>
          </a:p>
        </p:txBody>
      </p:sp>
      <p:pic>
        <p:nvPicPr>
          <p:cNvPr id="6" name="Imagen 5">
            <a:extLst>
              <a:ext uri="{FF2B5EF4-FFF2-40B4-BE49-F238E27FC236}">
                <a16:creationId xmlns:a16="http://schemas.microsoft.com/office/drawing/2014/main" id="{3E4D5F09-E1D4-4029-BEA0-ADB1F65A6C2A}"/>
              </a:ext>
            </a:extLst>
          </p:cNvPr>
          <p:cNvPicPr>
            <a:picLocks noChangeAspect="1"/>
          </p:cNvPicPr>
          <p:nvPr/>
        </p:nvPicPr>
        <p:blipFill>
          <a:blip r:embed="rId3"/>
          <a:stretch>
            <a:fillRect/>
          </a:stretch>
        </p:blipFill>
        <p:spPr>
          <a:xfrm>
            <a:off x="452437" y="762000"/>
            <a:ext cx="11287125" cy="5334000"/>
          </a:xfrm>
          <a:prstGeom prst="rect">
            <a:avLst/>
          </a:prstGeom>
        </p:spPr>
      </p:pic>
      <p:sp>
        <p:nvSpPr>
          <p:cNvPr id="10" name="Rectángulo 9">
            <a:extLst>
              <a:ext uri="{FF2B5EF4-FFF2-40B4-BE49-F238E27FC236}">
                <a16:creationId xmlns:a16="http://schemas.microsoft.com/office/drawing/2014/main" id="{B9201934-C946-43AF-A5FE-0E91A434EE60}"/>
              </a:ext>
            </a:extLst>
          </p:cNvPr>
          <p:cNvSpPr/>
          <p:nvPr/>
        </p:nvSpPr>
        <p:spPr>
          <a:xfrm>
            <a:off x="6914147" y="2534653"/>
            <a:ext cx="786064" cy="22458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7509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39A4CF-AAF4-4BEC-ACF6-5FD26612DD51}"/>
              </a:ext>
            </a:extLst>
          </p:cNvPr>
          <p:cNvSpPr>
            <a:spLocks noGrp="1"/>
          </p:cNvSpPr>
          <p:nvPr>
            <p:ph type="title"/>
          </p:nvPr>
        </p:nvSpPr>
        <p:spPr/>
        <p:txBody>
          <a:bodyPr/>
          <a:lstStyle/>
          <a:p>
            <a:endParaRPr lang="es-ES"/>
          </a:p>
        </p:txBody>
      </p:sp>
      <p:sp>
        <p:nvSpPr>
          <p:cNvPr id="4" name="Marcador de número de diapositiva 3">
            <a:extLst>
              <a:ext uri="{FF2B5EF4-FFF2-40B4-BE49-F238E27FC236}">
                <a16:creationId xmlns:a16="http://schemas.microsoft.com/office/drawing/2014/main" id="{96DE0A17-9CC6-4AC3-B035-DFF6424DBD58}"/>
              </a:ext>
            </a:extLst>
          </p:cNvPr>
          <p:cNvSpPr>
            <a:spLocks noGrp="1"/>
          </p:cNvSpPr>
          <p:nvPr>
            <p:ph type="sldNum" sz="quarter" idx="12"/>
          </p:nvPr>
        </p:nvSpPr>
        <p:spPr/>
        <p:txBody>
          <a:bodyPr/>
          <a:lstStyle/>
          <a:p>
            <a:fld id="{17A2F33E-5344-4F77-A5AA-3009173103DD}" type="slidenum">
              <a:rPr lang="es-ES" smtClean="0"/>
              <a:t>72</a:t>
            </a:fld>
            <a:endParaRPr lang="es-ES"/>
          </a:p>
        </p:txBody>
      </p:sp>
      <p:sp>
        <p:nvSpPr>
          <p:cNvPr id="7" name="Marcador de contenido 6">
            <a:extLst>
              <a:ext uri="{FF2B5EF4-FFF2-40B4-BE49-F238E27FC236}">
                <a16:creationId xmlns:a16="http://schemas.microsoft.com/office/drawing/2014/main" id="{4020F982-C5E8-472F-B965-88F8686D98B4}"/>
              </a:ext>
            </a:extLst>
          </p:cNvPr>
          <p:cNvSpPr>
            <a:spLocks noGrp="1"/>
          </p:cNvSpPr>
          <p:nvPr>
            <p:ph idx="1"/>
          </p:nvPr>
        </p:nvSpPr>
        <p:spPr/>
        <p:txBody>
          <a:bodyPr/>
          <a:lstStyle/>
          <a:p>
            <a:endParaRPr lang="es-ES"/>
          </a:p>
        </p:txBody>
      </p:sp>
      <p:pic>
        <p:nvPicPr>
          <p:cNvPr id="8" name="Imagen 7">
            <a:extLst>
              <a:ext uri="{FF2B5EF4-FFF2-40B4-BE49-F238E27FC236}">
                <a16:creationId xmlns:a16="http://schemas.microsoft.com/office/drawing/2014/main" id="{27D933DD-43A8-4D23-891F-13F590DEA518}"/>
              </a:ext>
            </a:extLst>
          </p:cNvPr>
          <p:cNvPicPr>
            <a:picLocks noChangeAspect="1"/>
          </p:cNvPicPr>
          <p:nvPr/>
        </p:nvPicPr>
        <p:blipFill>
          <a:blip r:embed="rId3"/>
          <a:stretch>
            <a:fillRect/>
          </a:stretch>
        </p:blipFill>
        <p:spPr>
          <a:xfrm>
            <a:off x="485513" y="0"/>
            <a:ext cx="10386786" cy="6858000"/>
          </a:xfrm>
          <a:prstGeom prst="rect">
            <a:avLst/>
          </a:prstGeom>
        </p:spPr>
      </p:pic>
      <p:sp>
        <p:nvSpPr>
          <p:cNvPr id="10" name="Elipse 9">
            <a:extLst>
              <a:ext uri="{FF2B5EF4-FFF2-40B4-BE49-F238E27FC236}">
                <a16:creationId xmlns:a16="http://schemas.microsoft.com/office/drawing/2014/main" id="{861488A8-F75C-4915-8334-5AF023806332}"/>
              </a:ext>
            </a:extLst>
          </p:cNvPr>
          <p:cNvSpPr/>
          <p:nvPr/>
        </p:nvSpPr>
        <p:spPr>
          <a:xfrm>
            <a:off x="8823158" y="6356350"/>
            <a:ext cx="1379621" cy="5016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80D12BDC-9B26-4B04-96A2-42E133795CEB}"/>
              </a:ext>
            </a:extLst>
          </p:cNvPr>
          <p:cNvSpPr/>
          <p:nvPr/>
        </p:nvSpPr>
        <p:spPr>
          <a:xfrm>
            <a:off x="1319701" y="4042611"/>
            <a:ext cx="2819162" cy="25667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84218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852BF-64F2-442F-AE13-34B6351095A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158B6D7-159C-449C-869B-6A7F20F076A9}"/>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19D4BA7-4F4D-4702-B67A-C38AA6D97ED1}"/>
              </a:ext>
            </a:extLst>
          </p:cNvPr>
          <p:cNvSpPr>
            <a:spLocks noGrp="1"/>
          </p:cNvSpPr>
          <p:nvPr>
            <p:ph type="sldNum" sz="quarter" idx="12"/>
          </p:nvPr>
        </p:nvSpPr>
        <p:spPr/>
        <p:txBody>
          <a:bodyPr/>
          <a:lstStyle/>
          <a:p>
            <a:fld id="{17A2F33E-5344-4F77-A5AA-3009173103DD}" type="slidenum">
              <a:rPr lang="es-ES" smtClean="0"/>
              <a:t>73</a:t>
            </a:fld>
            <a:endParaRPr lang="es-ES"/>
          </a:p>
        </p:txBody>
      </p:sp>
      <p:pic>
        <p:nvPicPr>
          <p:cNvPr id="5" name="Imagen 4">
            <a:extLst>
              <a:ext uri="{FF2B5EF4-FFF2-40B4-BE49-F238E27FC236}">
                <a16:creationId xmlns:a16="http://schemas.microsoft.com/office/drawing/2014/main" id="{66850DE7-E0BE-4A54-9FA8-A597EDFFDA43}"/>
              </a:ext>
            </a:extLst>
          </p:cNvPr>
          <p:cNvPicPr>
            <a:picLocks noChangeAspect="1"/>
          </p:cNvPicPr>
          <p:nvPr/>
        </p:nvPicPr>
        <p:blipFill>
          <a:blip r:embed="rId2"/>
          <a:stretch>
            <a:fillRect/>
          </a:stretch>
        </p:blipFill>
        <p:spPr>
          <a:xfrm>
            <a:off x="838200" y="300038"/>
            <a:ext cx="10191750" cy="5876925"/>
          </a:xfrm>
          <a:prstGeom prst="rect">
            <a:avLst/>
          </a:prstGeom>
        </p:spPr>
      </p:pic>
      <p:sp>
        <p:nvSpPr>
          <p:cNvPr id="6" name="Rectángulo 5">
            <a:extLst>
              <a:ext uri="{FF2B5EF4-FFF2-40B4-BE49-F238E27FC236}">
                <a16:creationId xmlns:a16="http://schemas.microsoft.com/office/drawing/2014/main" id="{835B657C-20ED-4E15-889A-15498D87D30F}"/>
              </a:ext>
            </a:extLst>
          </p:cNvPr>
          <p:cNvSpPr/>
          <p:nvPr/>
        </p:nvSpPr>
        <p:spPr>
          <a:xfrm>
            <a:off x="2069432" y="1825625"/>
            <a:ext cx="2470484" cy="163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12297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B9C582-7FBA-4756-AA9F-4D2227F0870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24F0708-117C-4F04-9471-336736838146}"/>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E9047EC-C0DA-49EE-8CD4-7A7EC82CC0C7}"/>
              </a:ext>
            </a:extLst>
          </p:cNvPr>
          <p:cNvSpPr>
            <a:spLocks noGrp="1"/>
          </p:cNvSpPr>
          <p:nvPr>
            <p:ph type="sldNum" sz="quarter" idx="12"/>
          </p:nvPr>
        </p:nvSpPr>
        <p:spPr/>
        <p:txBody>
          <a:bodyPr/>
          <a:lstStyle/>
          <a:p>
            <a:fld id="{17A2F33E-5344-4F77-A5AA-3009173103DD}" type="slidenum">
              <a:rPr lang="es-ES" smtClean="0"/>
              <a:t>74</a:t>
            </a:fld>
            <a:endParaRPr lang="es-ES"/>
          </a:p>
        </p:txBody>
      </p:sp>
      <p:pic>
        <p:nvPicPr>
          <p:cNvPr id="5" name="Imagen 4">
            <a:extLst>
              <a:ext uri="{FF2B5EF4-FFF2-40B4-BE49-F238E27FC236}">
                <a16:creationId xmlns:a16="http://schemas.microsoft.com/office/drawing/2014/main" id="{2050A67F-FB1A-48AB-823F-9C68A8B1231C}"/>
              </a:ext>
            </a:extLst>
          </p:cNvPr>
          <p:cNvPicPr>
            <a:picLocks noChangeAspect="1"/>
          </p:cNvPicPr>
          <p:nvPr/>
        </p:nvPicPr>
        <p:blipFill>
          <a:blip r:embed="rId2"/>
          <a:stretch>
            <a:fillRect/>
          </a:stretch>
        </p:blipFill>
        <p:spPr>
          <a:xfrm>
            <a:off x="1547812" y="557212"/>
            <a:ext cx="9096375" cy="5743575"/>
          </a:xfrm>
          <a:prstGeom prst="rect">
            <a:avLst/>
          </a:prstGeom>
          <a:ln>
            <a:solidFill>
              <a:schemeClr val="accent1"/>
            </a:solidFill>
          </a:ln>
        </p:spPr>
      </p:pic>
    </p:spTree>
    <p:extLst>
      <p:ext uri="{BB962C8B-B14F-4D97-AF65-F5344CB8AC3E}">
        <p14:creationId xmlns:p14="http://schemas.microsoft.com/office/powerpoint/2010/main" val="3619630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C6F1B5-D3B2-461E-877A-CEA35080BD63}"/>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EE0672FC-1284-EA7D-04A2-721B8D0A9379}"/>
              </a:ext>
            </a:extLst>
          </p:cNvPr>
          <p:cNvSpPr>
            <a:spLocks noGrp="1"/>
          </p:cNvSpPr>
          <p:nvPr>
            <p:ph idx="1"/>
          </p:nvPr>
        </p:nvSpPr>
        <p:spPr>
          <a:xfrm>
            <a:off x="838200" y="1646113"/>
            <a:ext cx="10515600" cy="4351338"/>
          </a:xfrm>
        </p:spPr>
        <p:txBody>
          <a:bodyPr/>
          <a:lstStyle/>
          <a:p>
            <a:pPr marL="0" indent="0">
              <a:buNone/>
            </a:pPr>
            <a:endParaRPr lang="es-ES" dirty="0"/>
          </a:p>
        </p:txBody>
      </p:sp>
      <p:pic>
        <p:nvPicPr>
          <p:cNvPr id="13" name="Imagen 12">
            <a:extLst>
              <a:ext uri="{FF2B5EF4-FFF2-40B4-BE49-F238E27FC236}">
                <a16:creationId xmlns:a16="http://schemas.microsoft.com/office/drawing/2014/main" id="{024C1904-26F3-C8C0-BAB5-375C35869FED}"/>
              </a:ext>
            </a:extLst>
          </p:cNvPr>
          <p:cNvPicPr>
            <a:picLocks noChangeAspect="1"/>
          </p:cNvPicPr>
          <p:nvPr/>
        </p:nvPicPr>
        <p:blipFill>
          <a:blip r:embed="rId3"/>
          <a:stretch>
            <a:fillRect/>
          </a:stretch>
        </p:blipFill>
        <p:spPr>
          <a:xfrm>
            <a:off x="838200" y="365125"/>
            <a:ext cx="10420350" cy="5695950"/>
          </a:xfrm>
          <a:prstGeom prst="rect">
            <a:avLst/>
          </a:prstGeom>
        </p:spPr>
      </p:pic>
      <p:sp>
        <p:nvSpPr>
          <p:cNvPr id="4" name="Marcador de número de diapositiva 3">
            <a:extLst>
              <a:ext uri="{FF2B5EF4-FFF2-40B4-BE49-F238E27FC236}">
                <a16:creationId xmlns:a16="http://schemas.microsoft.com/office/drawing/2014/main" id="{B53888DC-52FB-78B2-EAE9-D9355258006E}"/>
              </a:ext>
            </a:extLst>
          </p:cNvPr>
          <p:cNvSpPr>
            <a:spLocks noGrp="1"/>
          </p:cNvSpPr>
          <p:nvPr>
            <p:ph type="sldNum" sz="quarter" idx="12"/>
          </p:nvPr>
        </p:nvSpPr>
        <p:spPr/>
        <p:txBody>
          <a:bodyPr/>
          <a:lstStyle/>
          <a:p>
            <a:fld id="{17A2F33E-5344-4F77-A5AA-3009173103DD}" type="slidenum">
              <a:rPr lang="es-ES" smtClean="0"/>
              <a:t>75</a:t>
            </a:fld>
            <a:endParaRPr lang="es-ES"/>
          </a:p>
        </p:txBody>
      </p:sp>
    </p:spTree>
    <p:extLst>
      <p:ext uri="{BB962C8B-B14F-4D97-AF65-F5344CB8AC3E}">
        <p14:creationId xmlns:p14="http://schemas.microsoft.com/office/powerpoint/2010/main" val="3783263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53C17-D83C-485A-8F21-0C405447EE65}"/>
              </a:ext>
            </a:extLst>
          </p:cNvPr>
          <p:cNvSpPr>
            <a:spLocks noGrp="1"/>
          </p:cNvSpPr>
          <p:nvPr>
            <p:ph type="title"/>
          </p:nvPr>
        </p:nvSpPr>
        <p:spPr/>
        <p:txBody>
          <a:bodyPr/>
          <a:lstStyle/>
          <a:p>
            <a:r>
              <a:rPr lang="es-ES" dirty="0"/>
              <a:t>Creando etiquetas</a:t>
            </a:r>
          </a:p>
        </p:txBody>
      </p:sp>
      <p:sp>
        <p:nvSpPr>
          <p:cNvPr id="3" name="Marcador de contenido 2">
            <a:extLst>
              <a:ext uri="{FF2B5EF4-FFF2-40B4-BE49-F238E27FC236}">
                <a16:creationId xmlns:a16="http://schemas.microsoft.com/office/drawing/2014/main" id="{F89F8BDE-6755-1A9D-8561-3F8E3DECA426}"/>
              </a:ext>
            </a:extLst>
          </p:cNvPr>
          <p:cNvSpPr>
            <a:spLocks noGrp="1"/>
          </p:cNvSpPr>
          <p:nvPr>
            <p:ph idx="1"/>
          </p:nvPr>
        </p:nvSpPr>
        <p:spPr/>
        <p:txBody>
          <a:bodyPr>
            <a:normAutofit fontScale="92500"/>
          </a:bodyPr>
          <a:lstStyle/>
          <a:p>
            <a:r>
              <a:rPr lang="sv-SE" sz="2400" b="1" dirty="0">
                <a:solidFill>
                  <a:prstClr val="black"/>
                </a:solidFill>
                <a:latin typeface="Lucida Console" panose="020B0609040504020204" pitchFamily="49" charset="0"/>
              </a:rPr>
              <a:t>git tag -a v1.0.0 -m "Version 1.0.0</a:t>
            </a:r>
            <a:r>
              <a:rPr lang="es-ES" dirty="0"/>
              <a:t> "</a:t>
            </a:r>
            <a:r>
              <a:rPr lang="sv-SE" sz="2400" b="1" dirty="0">
                <a:solidFill>
                  <a:prstClr val="black"/>
                </a:solidFill>
                <a:latin typeface="Lucida Console" panose="020B0609040504020204" pitchFamily="49" charset="0"/>
              </a:rPr>
              <a:t> </a:t>
            </a:r>
            <a:r>
              <a:rPr lang="sv-SE" sz="1800" b="1" dirty="0">
                <a:solidFill>
                  <a:prstClr val="black"/>
                </a:solidFill>
                <a:latin typeface="Lucida Console" panose="020B0609040504020204" pitchFamily="49" charset="0"/>
              </a:rPr>
              <a:t>---</a:t>
            </a:r>
            <a:r>
              <a:rPr lang="sv-SE" sz="1800" dirty="0">
                <a:solidFill>
                  <a:prstClr val="black"/>
                </a:solidFill>
                <a:latin typeface="Lucida Console" panose="020B0609040504020204" pitchFamily="49" charset="0"/>
              </a:rPr>
              <a:t>Crear un tag referente al ultimo commit.</a:t>
            </a:r>
          </a:p>
          <a:p>
            <a:endParaRPr lang="sv-SE" sz="1800" dirty="0">
              <a:solidFill>
                <a:prstClr val="black"/>
              </a:solidFill>
              <a:latin typeface="Lucida Console" panose="020B0609040504020204" pitchFamily="49" charset="0"/>
            </a:endParaRPr>
          </a:p>
          <a:p>
            <a:r>
              <a:rPr lang="sv-SE" sz="2400" b="1" dirty="0">
                <a:solidFill>
                  <a:prstClr val="black"/>
                </a:solidFill>
                <a:latin typeface="Lucida Console" panose="020B0609040504020204" pitchFamily="49" charset="0"/>
              </a:rPr>
              <a:t>git tag  </a:t>
            </a:r>
            <a:r>
              <a:rPr lang="sv-SE" sz="1800" dirty="0">
                <a:solidFill>
                  <a:prstClr val="black"/>
                </a:solidFill>
                <a:latin typeface="Lucida Console" panose="020B0609040504020204" pitchFamily="49" charset="0"/>
              </a:rPr>
              <a:t>---------------------------Permite ver el historial de etiquetas.</a:t>
            </a:r>
          </a:p>
          <a:p>
            <a:endParaRPr lang="sv-SE" sz="1800" dirty="0">
              <a:solidFill>
                <a:prstClr val="black"/>
              </a:solidFill>
              <a:latin typeface="Lucida Console" panose="020B0609040504020204" pitchFamily="49" charset="0"/>
            </a:endParaRPr>
          </a:p>
          <a:p>
            <a:r>
              <a:rPr lang="es-ES" sz="2400" b="1" dirty="0" err="1">
                <a:solidFill>
                  <a:prstClr val="black"/>
                </a:solidFill>
                <a:latin typeface="Lucida Console" panose="020B0609040504020204" pitchFamily="49" charset="0"/>
              </a:rPr>
              <a:t>git</a:t>
            </a:r>
            <a:r>
              <a:rPr lang="es-ES" sz="2400" b="1" dirty="0">
                <a:solidFill>
                  <a:prstClr val="black"/>
                </a:solidFill>
                <a:latin typeface="Lucida Console" panose="020B0609040504020204" pitchFamily="49" charset="0"/>
              </a:rPr>
              <a:t> tag -a v0.1.0 256c27f -m </a:t>
            </a:r>
            <a:r>
              <a:rPr lang="es-ES" dirty="0"/>
              <a:t>"</a:t>
            </a:r>
            <a:r>
              <a:rPr lang="es-ES" sz="2400" b="1" dirty="0">
                <a:solidFill>
                  <a:prstClr val="black"/>
                </a:solidFill>
                <a:latin typeface="Lucida Console" panose="020B0609040504020204" pitchFamily="49" charset="0"/>
              </a:rPr>
              <a:t>Versión alfa</a:t>
            </a:r>
            <a:r>
              <a:rPr lang="es-ES" dirty="0"/>
              <a:t> "</a:t>
            </a:r>
            <a:r>
              <a:rPr lang="es-ES" sz="1800" dirty="0">
                <a:solidFill>
                  <a:prstClr val="black"/>
                </a:solidFill>
                <a:latin typeface="Lucida Console" panose="020B0609040504020204" pitchFamily="49" charset="0"/>
              </a:rPr>
              <a:t>------Crear una etiqueta para un </a:t>
            </a:r>
            <a:r>
              <a:rPr lang="es-ES" sz="1800" dirty="0" err="1">
                <a:solidFill>
                  <a:prstClr val="black"/>
                </a:solidFill>
                <a:latin typeface="Lucida Console" panose="020B0609040504020204" pitchFamily="49" charset="0"/>
              </a:rPr>
              <a:t>commit</a:t>
            </a:r>
            <a:r>
              <a:rPr lang="es-ES" sz="1800" dirty="0">
                <a:solidFill>
                  <a:prstClr val="black"/>
                </a:solidFill>
                <a:latin typeface="Lucida Console" panose="020B0609040504020204" pitchFamily="49" charset="0"/>
              </a:rPr>
              <a:t> específico.</a:t>
            </a:r>
          </a:p>
          <a:p>
            <a:endParaRPr lang="es-ES" sz="1800" dirty="0">
              <a:solidFill>
                <a:prstClr val="black"/>
              </a:solidFill>
              <a:latin typeface="Lucida Console" panose="020B0609040504020204" pitchFamily="49" charset="0"/>
            </a:endParaRPr>
          </a:p>
          <a:p>
            <a:r>
              <a:rPr lang="es-ES" sz="2400"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git</a:t>
            </a:r>
            <a:r>
              <a:rPr lang="es-ES" sz="2400" b="1" dirty="0">
                <a:solidFill>
                  <a:prstClr val="black"/>
                </a:solidFill>
                <a:latin typeface="Lucida Console" panose="020B0609040504020204" pitchFamily="49" charset="0"/>
              </a:rPr>
              <a:t> show v0.1.0  </a:t>
            </a:r>
            <a:r>
              <a:rPr lang="es-ES" sz="1800" b="1" dirty="0">
                <a:solidFill>
                  <a:prstClr val="black"/>
                </a:solidFill>
                <a:latin typeface="Lucida Console" panose="020B0609040504020204" pitchFamily="49" charset="0"/>
              </a:rPr>
              <a:t>--------------</a:t>
            </a:r>
            <a:r>
              <a:rPr lang="es-ES" sz="1800" dirty="0">
                <a:solidFill>
                  <a:prstClr val="black"/>
                </a:solidFill>
                <a:latin typeface="Lucida Console" panose="020B0609040504020204" pitchFamily="49" charset="0"/>
              </a:rPr>
              <a:t>Se muestra la información de la versión</a:t>
            </a:r>
          </a:p>
          <a:p>
            <a:endParaRPr lang="es-ES" sz="1800" dirty="0">
              <a:solidFill>
                <a:prstClr val="black"/>
              </a:solidFill>
              <a:latin typeface="Lucida Console" panose="020B0609040504020204" pitchFamily="49" charset="0"/>
            </a:endParaRPr>
          </a:p>
          <a:p>
            <a:r>
              <a:rPr lang="es-ES" sz="2400" dirty="0">
                <a:solidFill>
                  <a:prstClr val="black"/>
                </a:solidFill>
                <a:latin typeface="Lucida Console" panose="020B0609040504020204" pitchFamily="49" charset="0"/>
              </a:rPr>
              <a:t> </a:t>
            </a:r>
            <a:r>
              <a:rPr lang="es-ES" sz="2400" b="1" dirty="0" err="1">
                <a:solidFill>
                  <a:prstClr val="black"/>
                </a:solidFill>
                <a:latin typeface="Lucida Console" panose="020B0609040504020204" pitchFamily="49" charset="0"/>
              </a:rPr>
              <a:t>git</a:t>
            </a:r>
            <a:r>
              <a:rPr lang="es-ES" sz="2400" b="1" dirty="0">
                <a:solidFill>
                  <a:prstClr val="black"/>
                </a:solidFill>
                <a:latin typeface="Lucida Console" panose="020B0609040504020204" pitchFamily="49" charset="0"/>
              </a:rPr>
              <a:t> tag -d v0.1.0 </a:t>
            </a:r>
            <a:r>
              <a:rPr lang="es-ES" sz="1800" b="1" dirty="0">
                <a:solidFill>
                  <a:prstClr val="black"/>
                </a:solidFill>
                <a:latin typeface="Lucida Console" panose="020B0609040504020204" pitchFamily="49" charset="0"/>
              </a:rPr>
              <a:t>--------------</a:t>
            </a:r>
            <a:r>
              <a:rPr lang="es-ES" sz="1800" dirty="0">
                <a:solidFill>
                  <a:prstClr val="black"/>
                </a:solidFill>
                <a:latin typeface="Lucida Console" panose="020B0609040504020204" pitchFamily="49" charset="0"/>
              </a:rPr>
              <a:t>Elimina un tag específico </a:t>
            </a:r>
          </a:p>
          <a:p>
            <a:endParaRPr lang="es-ES" sz="2400" dirty="0">
              <a:solidFill>
                <a:prstClr val="black"/>
              </a:solidFill>
              <a:latin typeface="Lucida Console" panose="020B0609040504020204" pitchFamily="49" charset="0"/>
            </a:endParaRPr>
          </a:p>
          <a:p>
            <a:pPr marL="0" indent="0">
              <a:buNone/>
            </a:pPr>
            <a:endParaRPr lang="es-ES" sz="1800" dirty="0">
              <a:solidFill>
                <a:prstClr val="black"/>
              </a:solidFill>
              <a:latin typeface="Lucida Console" panose="020B0609040504020204" pitchFamily="49" charset="0"/>
            </a:endParaRPr>
          </a:p>
        </p:txBody>
      </p:sp>
      <p:sp>
        <p:nvSpPr>
          <p:cNvPr id="4" name="Marcador de número de diapositiva 3">
            <a:extLst>
              <a:ext uri="{FF2B5EF4-FFF2-40B4-BE49-F238E27FC236}">
                <a16:creationId xmlns:a16="http://schemas.microsoft.com/office/drawing/2014/main" id="{F213FE77-8E0F-D28B-9FF9-98BE14FDD69A}"/>
              </a:ext>
            </a:extLst>
          </p:cNvPr>
          <p:cNvSpPr>
            <a:spLocks noGrp="1"/>
          </p:cNvSpPr>
          <p:nvPr>
            <p:ph type="sldNum" sz="quarter" idx="12"/>
          </p:nvPr>
        </p:nvSpPr>
        <p:spPr/>
        <p:txBody>
          <a:bodyPr/>
          <a:lstStyle/>
          <a:p>
            <a:fld id="{17A2F33E-5344-4F77-A5AA-3009173103DD}" type="slidenum">
              <a:rPr lang="es-ES" smtClean="0"/>
              <a:t>76</a:t>
            </a:fld>
            <a:endParaRPr lang="es-ES"/>
          </a:p>
        </p:txBody>
      </p:sp>
    </p:spTree>
    <p:extLst>
      <p:ext uri="{BB962C8B-B14F-4D97-AF65-F5344CB8AC3E}">
        <p14:creationId xmlns:p14="http://schemas.microsoft.com/office/powerpoint/2010/main" val="3466955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394152-7B72-4332-8409-F7C479EE6D22}"/>
              </a:ext>
            </a:extLst>
          </p:cNvPr>
          <p:cNvSpPr>
            <a:spLocks noGrp="1"/>
          </p:cNvSpPr>
          <p:nvPr>
            <p:ph type="title"/>
          </p:nvPr>
        </p:nvSpPr>
        <p:spPr/>
        <p:txBody>
          <a:bodyPr>
            <a:normAutofit fontScale="90000"/>
          </a:bodyPr>
          <a:lstStyle/>
          <a:p>
            <a:r>
              <a:rPr lang="es-ES" b="1" dirty="0"/>
              <a:t>Ejercicios.  Creación y actualización de repositorios</a:t>
            </a:r>
            <a:br>
              <a:rPr lang="es-ES" b="1" dirty="0"/>
            </a:br>
            <a:endParaRPr lang="es-ES" dirty="0"/>
          </a:p>
        </p:txBody>
      </p:sp>
      <p:sp>
        <p:nvSpPr>
          <p:cNvPr id="4" name="Marcador de número de diapositiva 3">
            <a:extLst>
              <a:ext uri="{FF2B5EF4-FFF2-40B4-BE49-F238E27FC236}">
                <a16:creationId xmlns:a16="http://schemas.microsoft.com/office/drawing/2014/main" id="{38730E14-CBBE-4BE7-A85E-460EEA5E8529}"/>
              </a:ext>
            </a:extLst>
          </p:cNvPr>
          <p:cNvSpPr>
            <a:spLocks noGrp="1"/>
          </p:cNvSpPr>
          <p:nvPr>
            <p:ph type="sldNum" sz="quarter" idx="12"/>
          </p:nvPr>
        </p:nvSpPr>
        <p:spPr/>
        <p:txBody>
          <a:bodyPr/>
          <a:lstStyle/>
          <a:p>
            <a:fld id="{17A2F33E-5344-4F77-A5AA-3009173103DD}" type="slidenum">
              <a:rPr lang="es-ES" smtClean="0"/>
              <a:t>77</a:t>
            </a:fld>
            <a:endParaRPr lang="es-ES"/>
          </a:p>
        </p:txBody>
      </p:sp>
      <p:sp>
        <p:nvSpPr>
          <p:cNvPr id="8" name="Marcador de contenido 7">
            <a:extLst>
              <a:ext uri="{FF2B5EF4-FFF2-40B4-BE49-F238E27FC236}">
                <a16:creationId xmlns:a16="http://schemas.microsoft.com/office/drawing/2014/main" id="{66C72FE0-5574-45E0-A425-36FA56B73B13}"/>
              </a:ext>
            </a:extLst>
          </p:cNvPr>
          <p:cNvSpPr>
            <a:spLocks noGrp="1"/>
          </p:cNvSpPr>
          <p:nvPr>
            <p:ph idx="1"/>
          </p:nvPr>
        </p:nvSpPr>
        <p:spPr/>
        <p:txBody>
          <a:bodyPr/>
          <a:lstStyle/>
          <a:p>
            <a:pPr marL="514350" indent="-514350">
              <a:buAutoNum type="arabicPeriod"/>
            </a:pPr>
            <a:r>
              <a:rPr lang="es-ES" dirty="0"/>
              <a:t>Configurar Git definiendo el nombre del usuario, el correo electrónico</a:t>
            </a:r>
          </a:p>
          <a:p>
            <a:pPr marL="0" indent="0">
              <a:buNone/>
            </a:pPr>
            <a:endParaRPr lang="es-ES" dirty="0"/>
          </a:p>
          <a:p>
            <a:pPr marL="0" indent="0">
              <a:buNone/>
            </a:pPr>
            <a:r>
              <a:rPr lang="es-ES" dirty="0"/>
              <a:t>2.  Crear un repositorio nuevo con el nombre libro y mostrar su contenido.</a:t>
            </a:r>
          </a:p>
        </p:txBody>
      </p:sp>
    </p:spTree>
    <p:extLst>
      <p:ext uri="{BB962C8B-B14F-4D97-AF65-F5344CB8AC3E}">
        <p14:creationId xmlns:p14="http://schemas.microsoft.com/office/powerpoint/2010/main" val="3127491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5421B0-7971-4B4A-80E9-21C29EA48CF5}"/>
              </a:ext>
            </a:extLst>
          </p:cNvPr>
          <p:cNvSpPr>
            <a:spLocks noGrp="1"/>
          </p:cNvSpPr>
          <p:nvPr>
            <p:ph type="title"/>
          </p:nvPr>
        </p:nvSpPr>
        <p:spPr/>
        <p:txBody>
          <a:bodyPr/>
          <a:lstStyle/>
          <a:p>
            <a:r>
              <a:rPr lang="es-ES" dirty="0"/>
              <a:t>Ejercicio 3</a:t>
            </a:r>
          </a:p>
        </p:txBody>
      </p:sp>
      <p:sp>
        <p:nvSpPr>
          <p:cNvPr id="3" name="Marcador de contenido 2">
            <a:extLst>
              <a:ext uri="{FF2B5EF4-FFF2-40B4-BE49-F238E27FC236}">
                <a16:creationId xmlns:a16="http://schemas.microsoft.com/office/drawing/2014/main" id="{531B3B43-B8FC-4CBE-85CE-92CCFC5036FC}"/>
              </a:ext>
            </a:extLst>
          </p:cNvPr>
          <p:cNvSpPr>
            <a:spLocks noGrp="1"/>
          </p:cNvSpPr>
          <p:nvPr>
            <p:ph idx="1"/>
          </p:nvPr>
        </p:nvSpPr>
        <p:spPr/>
        <p:txBody>
          <a:bodyPr>
            <a:normAutofit fontScale="92500" lnSpcReduction="10000"/>
          </a:bodyPr>
          <a:lstStyle/>
          <a:p>
            <a:pPr marL="514350" indent="-514350">
              <a:buFont typeface="+mj-lt"/>
              <a:buAutoNum type="arabicPeriod"/>
            </a:pPr>
            <a:r>
              <a:rPr lang="es-ES" sz="3000" dirty="0"/>
              <a:t>Comprobar el estado del repositorio.</a:t>
            </a:r>
          </a:p>
          <a:p>
            <a:pPr marL="514350" indent="-514350">
              <a:buFont typeface="+mj-lt"/>
              <a:buAutoNum type="arabicPeriod"/>
            </a:pPr>
            <a:r>
              <a:rPr lang="es-ES" sz="3300" dirty="0"/>
              <a:t>     </a:t>
            </a:r>
            <a:r>
              <a:rPr lang="es-ES" sz="3000" dirty="0"/>
              <a:t>Crear un fichero indice.txt con el siguiente contenido:</a:t>
            </a:r>
          </a:p>
          <a:p>
            <a:pPr marL="0" indent="0">
              <a:buNone/>
            </a:pPr>
            <a:r>
              <a:rPr lang="es-ES" sz="3000" dirty="0"/>
              <a:t>         Capítulo 1: Introducción a Git</a:t>
            </a:r>
            <a:br>
              <a:rPr lang="es-ES" sz="3000" dirty="0"/>
            </a:br>
            <a:r>
              <a:rPr lang="es-ES" sz="3000" dirty="0"/>
              <a:t>         Capítulo 2: Flujo de trabajo básico</a:t>
            </a:r>
            <a:br>
              <a:rPr lang="es-ES" sz="3000" dirty="0"/>
            </a:br>
            <a:r>
              <a:rPr lang="es-ES" sz="3000" dirty="0"/>
              <a:t>         Capítulo 3: Repositorios remotos        </a:t>
            </a:r>
          </a:p>
          <a:p>
            <a:pPr marL="514350" indent="-514350">
              <a:buFont typeface="+mj-lt"/>
              <a:buAutoNum type="arabicPeriod"/>
            </a:pPr>
            <a:endParaRPr lang="es-ES" sz="3300" dirty="0"/>
          </a:p>
          <a:p>
            <a:pPr marL="0" indent="0">
              <a:buNone/>
            </a:pPr>
            <a:r>
              <a:rPr lang="es-ES" sz="3000" dirty="0"/>
              <a:t>3. Comprobar de nuevo el estado del repositorio.</a:t>
            </a:r>
          </a:p>
          <a:p>
            <a:pPr marL="0" indent="0">
              <a:buNone/>
            </a:pPr>
            <a:r>
              <a:rPr lang="es-ES" sz="3000" dirty="0"/>
              <a:t>4. Añadir el fichero a la zona de preparación.</a:t>
            </a:r>
          </a:p>
          <a:p>
            <a:pPr marL="0" indent="0">
              <a:buNone/>
            </a:pPr>
            <a:r>
              <a:rPr lang="es-ES" sz="3000" dirty="0"/>
              <a:t>5. Volver a comprobar una vez más el estado del repositorio.</a:t>
            </a:r>
          </a:p>
          <a:p>
            <a:endParaRPr lang="es-ES" dirty="0"/>
          </a:p>
        </p:txBody>
      </p:sp>
      <p:sp>
        <p:nvSpPr>
          <p:cNvPr id="4" name="Marcador de número de diapositiva 3">
            <a:extLst>
              <a:ext uri="{FF2B5EF4-FFF2-40B4-BE49-F238E27FC236}">
                <a16:creationId xmlns:a16="http://schemas.microsoft.com/office/drawing/2014/main" id="{0578AAA4-A5D9-49EB-8397-D1790C566F02}"/>
              </a:ext>
            </a:extLst>
          </p:cNvPr>
          <p:cNvSpPr>
            <a:spLocks noGrp="1"/>
          </p:cNvSpPr>
          <p:nvPr>
            <p:ph type="sldNum" sz="quarter" idx="12"/>
          </p:nvPr>
        </p:nvSpPr>
        <p:spPr/>
        <p:txBody>
          <a:bodyPr/>
          <a:lstStyle/>
          <a:p>
            <a:fld id="{17A2F33E-5344-4F77-A5AA-3009173103DD}" type="slidenum">
              <a:rPr lang="es-ES" smtClean="0"/>
              <a:t>78</a:t>
            </a:fld>
            <a:endParaRPr lang="es-ES"/>
          </a:p>
        </p:txBody>
      </p:sp>
    </p:spTree>
    <p:extLst>
      <p:ext uri="{BB962C8B-B14F-4D97-AF65-F5344CB8AC3E}">
        <p14:creationId xmlns:p14="http://schemas.microsoft.com/office/powerpoint/2010/main" val="30579938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3DB88-CE57-4C27-9C49-13E90FBAF25B}"/>
              </a:ext>
            </a:extLst>
          </p:cNvPr>
          <p:cNvSpPr>
            <a:spLocks noGrp="1"/>
          </p:cNvSpPr>
          <p:nvPr>
            <p:ph type="title"/>
          </p:nvPr>
        </p:nvSpPr>
        <p:spPr/>
        <p:txBody>
          <a:bodyPr/>
          <a:lstStyle/>
          <a:p>
            <a:r>
              <a:rPr lang="es-ES" dirty="0"/>
              <a:t>Observación</a:t>
            </a:r>
          </a:p>
        </p:txBody>
      </p:sp>
      <p:sp>
        <p:nvSpPr>
          <p:cNvPr id="3" name="Marcador de contenido 2">
            <a:extLst>
              <a:ext uri="{FF2B5EF4-FFF2-40B4-BE49-F238E27FC236}">
                <a16:creationId xmlns:a16="http://schemas.microsoft.com/office/drawing/2014/main" id="{CF3DDAFD-2D12-4F9A-A09A-AA5179A79E2C}"/>
              </a:ext>
            </a:extLst>
          </p:cNvPr>
          <p:cNvSpPr>
            <a:spLocks noGrp="1"/>
          </p:cNvSpPr>
          <p:nvPr>
            <p:ph idx="1"/>
          </p:nvPr>
        </p:nvSpPr>
        <p:spPr/>
        <p:txBody>
          <a:bodyPr/>
          <a:lstStyle/>
          <a:p>
            <a:pPr marL="0" indent="0">
              <a:buNone/>
            </a:pPr>
            <a:r>
              <a:rPr lang="es-ES" dirty="0"/>
              <a:t>$ </a:t>
            </a:r>
            <a:r>
              <a:rPr lang="es-ES" dirty="0" err="1"/>
              <a:t>git</a:t>
            </a:r>
            <a:r>
              <a:rPr lang="es-ES" dirty="0"/>
              <a:t> </a:t>
            </a:r>
            <a:r>
              <a:rPr lang="es-ES" dirty="0" err="1"/>
              <a:t>add</a:t>
            </a:r>
            <a:r>
              <a:rPr lang="es-ES" dirty="0"/>
              <a:t> .</a:t>
            </a:r>
          </a:p>
          <a:p>
            <a:pPr marL="0" indent="0">
              <a:buNone/>
            </a:pPr>
            <a:r>
              <a:rPr lang="en-US" dirty="0"/>
              <a:t>warning: in the working copy of 'capitulo1.txt', LF will be replaced by CRLF the next time Git touches it</a:t>
            </a:r>
          </a:p>
          <a:p>
            <a:pPr marL="0" indent="0">
              <a:buNone/>
            </a:pPr>
            <a:r>
              <a:rPr lang="es-ES" dirty="0"/>
              <a:t>LF y CRLF son dos formas de indicar saltos de línea(cuando le das al botón </a:t>
            </a:r>
            <a:r>
              <a:rPr lang="es-ES" dirty="0" err="1"/>
              <a:t>enter</a:t>
            </a:r>
            <a:r>
              <a:rPr lang="es-ES" dirty="0"/>
              <a:t>). La primera es comúnmente usada en Linux y la segunda en Windows.</a:t>
            </a:r>
          </a:p>
        </p:txBody>
      </p:sp>
      <p:sp>
        <p:nvSpPr>
          <p:cNvPr id="4" name="Marcador de número de diapositiva 3">
            <a:extLst>
              <a:ext uri="{FF2B5EF4-FFF2-40B4-BE49-F238E27FC236}">
                <a16:creationId xmlns:a16="http://schemas.microsoft.com/office/drawing/2014/main" id="{657F3CFF-FD59-4B8E-8C5D-DEE5A8610F57}"/>
              </a:ext>
            </a:extLst>
          </p:cNvPr>
          <p:cNvSpPr>
            <a:spLocks noGrp="1"/>
          </p:cNvSpPr>
          <p:nvPr>
            <p:ph type="sldNum" sz="quarter" idx="12"/>
          </p:nvPr>
        </p:nvSpPr>
        <p:spPr/>
        <p:txBody>
          <a:bodyPr/>
          <a:lstStyle/>
          <a:p>
            <a:fld id="{17A2F33E-5344-4F77-A5AA-3009173103DD}" type="slidenum">
              <a:rPr lang="es-ES" smtClean="0"/>
              <a:t>79</a:t>
            </a:fld>
            <a:endParaRPr lang="es-ES"/>
          </a:p>
        </p:txBody>
      </p:sp>
    </p:spTree>
    <p:extLst>
      <p:ext uri="{BB962C8B-B14F-4D97-AF65-F5344CB8AC3E}">
        <p14:creationId xmlns:p14="http://schemas.microsoft.com/office/powerpoint/2010/main" val="915348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389970-F7AD-B1F7-9F5C-BFEBD67AAC19}"/>
              </a:ext>
            </a:extLst>
          </p:cNvPr>
          <p:cNvSpPr>
            <a:spLocks noGrp="1"/>
          </p:cNvSpPr>
          <p:nvPr>
            <p:ph type="title"/>
          </p:nvPr>
        </p:nvSpPr>
        <p:spPr/>
        <p:txBody>
          <a:bodyPr/>
          <a:lstStyle/>
          <a:p>
            <a:r>
              <a:rPr lang="es-ES" dirty="0" err="1"/>
              <a:t>Frameworks</a:t>
            </a:r>
            <a:r>
              <a:rPr lang="es-ES" dirty="0"/>
              <a:t> para el desarrollo web</a:t>
            </a:r>
          </a:p>
        </p:txBody>
      </p:sp>
      <p:pic>
        <p:nvPicPr>
          <p:cNvPr id="7" name="Imagen 6">
            <a:extLst>
              <a:ext uri="{FF2B5EF4-FFF2-40B4-BE49-F238E27FC236}">
                <a16:creationId xmlns:a16="http://schemas.microsoft.com/office/drawing/2014/main" id="{4B038DF5-2DD8-3F22-F44C-1BB5E9F97C8E}"/>
              </a:ext>
            </a:extLst>
          </p:cNvPr>
          <p:cNvPicPr>
            <a:picLocks noChangeAspect="1"/>
          </p:cNvPicPr>
          <p:nvPr/>
        </p:nvPicPr>
        <p:blipFill>
          <a:blip r:embed="rId3"/>
          <a:stretch>
            <a:fillRect/>
          </a:stretch>
        </p:blipFill>
        <p:spPr>
          <a:xfrm>
            <a:off x="3787211" y="2582678"/>
            <a:ext cx="1276350" cy="1638300"/>
          </a:xfrm>
          <a:prstGeom prst="rect">
            <a:avLst/>
          </a:prstGeom>
        </p:spPr>
      </p:pic>
      <p:sp>
        <p:nvSpPr>
          <p:cNvPr id="8" name="CuadroTexto 7">
            <a:extLst>
              <a:ext uri="{FF2B5EF4-FFF2-40B4-BE49-F238E27FC236}">
                <a16:creationId xmlns:a16="http://schemas.microsoft.com/office/drawing/2014/main" id="{701C8664-D678-406B-ED06-90E03800F9FB}"/>
              </a:ext>
            </a:extLst>
          </p:cNvPr>
          <p:cNvSpPr txBox="1"/>
          <p:nvPr/>
        </p:nvSpPr>
        <p:spPr>
          <a:xfrm>
            <a:off x="5205083" y="3339348"/>
            <a:ext cx="896083" cy="369332"/>
          </a:xfrm>
          <a:prstGeom prst="rect">
            <a:avLst/>
          </a:prstGeom>
          <a:noFill/>
        </p:spPr>
        <p:txBody>
          <a:bodyPr wrap="square" rtlCol="0">
            <a:spAutoFit/>
          </a:bodyPr>
          <a:lstStyle/>
          <a:p>
            <a:r>
              <a:rPr lang="es-ES" dirty="0" err="1"/>
              <a:t>React</a:t>
            </a:r>
            <a:endParaRPr lang="es-ES" dirty="0"/>
          </a:p>
        </p:txBody>
      </p:sp>
      <p:pic>
        <p:nvPicPr>
          <p:cNvPr id="10" name="Imagen 9">
            <a:extLst>
              <a:ext uri="{FF2B5EF4-FFF2-40B4-BE49-F238E27FC236}">
                <a16:creationId xmlns:a16="http://schemas.microsoft.com/office/drawing/2014/main" id="{FF1AA7E2-57BD-200D-E72E-D0E9449EED6C}"/>
              </a:ext>
            </a:extLst>
          </p:cNvPr>
          <p:cNvPicPr>
            <a:picLocks noChangeAspect="1"/>
          </p:cNvPicPr>
          <p:nvPr/>
        </p:nvPicPr>
        <p:blipFill>
          <a:blip r:embed="rId4"/>
          <a:stretch>
            <a:fillRect/>
          </a:stretch>
        </p:blipFill>
        <p:spPr>
          <a:xfrm>
            <a:off x="6782818" y="2644023"/>
            <a:ext cx="1419225" cy="1390650"/>
          </a:xfrm>
          <a:prstGeom prst="rect">
            <a:avLst/>
          </a:prstGeom>
        </p:spPr>
      </p:pic>
      <p:sp>
        <p:nvSpPr>
          <p:cNvPr id="11" name="CuadroTexto 10">
            <a:extLst>
              <a:ext uri="{FF2B5EF4-FFF2-40B4-BE49-F238E27FC236}">
                <a16:creationId xmlns:a16="http://schemas.microsoft.com/office/drawing/2014/main" id="{98D11DB5-6FED-8783-163B-DF8B7942FD79}"/>
              </a:ext>
            </a:extLst>
          </p:cNvPr>
          <p:cNvSpPr txBox="1"/>
          <p:nvPr/>
        </p:nvSpPr>
        <p:spPr>
          <a:xfrm>
            <a:off x="7834585" y="3412155"/>
            <a:ext cx="749692" cy="369332"/>
          </a:xfrm>
          <a:prstGeom prst="rect">
            <a:avLst/>
          </a:prstGeom>
          <a:noFill/>
        </p:spPr>
        <p:txBody>
          <a:bodyPr wrap="none" rtlCol="0">
            <a:spAutoFit/>
          </a:bodyPr>
          <a:lstStyle/>
          <a:p>
            <a:r>
              <a:rPr lang="es-ES" dirty="0"/>
              <a:t>Vue.js</a:t>
            </a:r>
          </a:p>
        </p:txBody>
      </p:sp>
      <p:pic>
        <p:nvPicPr>
          <p:cNvPr id="13" name="Imagen 12">
            <a:extLst>
              <a:ext uri="{FF2B5EF4-FFF2-40B4-BE49-F238E27FC236}">
                <a16:creationId xmlns:a16="http://schemas.microsoft.com/office/drawing/2014/main" id="{625AABE2-9E8A-8B15-7127-98B8EBF7BC8A}"/>
              </a:ext>
            </a:extLst>
          </p:cNvPr>
          <p:cNvPicPr>
            <a:picLocks noChangeAspect="1"/>
          </p:cNvPicPr>
          <p:nvPr/>
        </p:nvPicPr>
        <p:blipFill>
          <a:blip r:embed="rId5"/>
          <a:stretch>
            <a:fillRect/>
          </a:stretch>
        </p:blipFill>
        <p:spPr>
          <a:xfrm>
            <a:off x="9317522" y="2619501"/>
            <a:ext cx="1257300" cy="1524000"/>
          </a:xfrm>
          <a:prstGeom prst="rect">
            <a:avLst/>
          </a:prstGeom>
        </p:spPr>
      </p:pic>
      <p:sp>
        <p:nvSpPr>
          <p:cNvPr id="14" name="CuadroTexto 13">
            <a:extLst>
              <a:ext uri="{FF2B5EF4-FFF2-40B4-BE49-F238E27FC236}">
                <a16:creationId xmlns:a16="http://schemas.microsoft.com/office/drawing/2014/main" id="{05BCEB4A-92F4-FCE7-EB65-3012C886A487}"/>
              </a:ext>
            </a:extLst>
          </p:cNvPr>
          <p:cNvSpPr txBox="1"/>
          <p:nvPr/>
        </p:nvSpPr>
        <p:spPr>
          <a:xfrm>
            <a:off x="10334201" y="3450446"/>
            <a:ext cx="914033" cy="369332"/>
          </a:xfrm>
          <a:prstGeom prst="rect">
            <a:avLst/>
          </a:prstGeom>
          <a:noFill/>
        </p:spPr>
        <p:txBody>
          <a:bodyPr wrap="none" rtlCol="0">
            <a:spAutoFit/>
          </a:bodyPr>
          <a:lstStyle/>
          <a:p>
            <a:r>
              <a:rPr lang="es-ES" dirty="0"/>
              <a:t>Angular</a:t>
            </a:r>
          </a:p>
        </p:txBody>
      </p:sp>
      <p:sp>
        <p:nvSpPr>
          <p:cNvPr id="15" name="CuadroTexto 14">
            <a:extLst>
              <a:ext uri="{FF2B5EF4-FFF2-40B4-BE49-F238E27FC236}">
                <a16:creationId xmlns:a16="http://schemas.microsoft.com/office/drawing/2014/main" id="{7312DBBC-4444-D913-BEC5-30B090CC06C5}"/>
              </a:ext>
            </a:extLst>
          </p:cNvPr>
          <p:cNvSpPr txBox="1"/>
          <p:nvPr/>
        </p:nvSpPr>
        <p:spPr>
          <a:xfrm>
            <a:off x="1023358" y="3115343"/>
            <a:ext cx="2220790" cy="523220"/>
          </a:xfrm>
          <a:prstGeom prst="rect">
            <a:avLst/>
          </a:prstGeom>
          <a:noFill/>
        </p:spPr>
        <p:txBody>
          <a:bodyPr wrap="square" rtlCol="0">
            <a:spAutoFit/>
          </a:bodyPr>
          <a:lstStyle/>
          <a:p>
            <a:r>
              <a:rPr lang="es-ES" sz="2800" dirty="0" err="1"/>
              <a:t>Frontend</a:t>
            </a:r>
            <a:r>
              <a:rPr lang="es-ES" dirty="0"/>
              <a:t> </a:t>
            </a:r>
          </a:p>
        </p:txBody>
      </p:sp>
      <p:sp>
        <p:nvSpPr>
          <p:cNvPr id="17" name="CuadroTexto 16">
            <a:extLst>
              <a:ext uri="{FF2B5EF4-FFF2-40B4-BE49-F238E27FC236}">
                <a16:creationId xmlns:a16="http://schemas.microsoft.com/office/drawing/2014/main" id="{DF400899-51D3-FF62-5126-2BE47B3937AA}"/>
              </a:ext>
            </a:extLst>
          </p:cNvPr>
          <p:cNvSpPr txBox="1"/>
          <p:nvPr/>
        </p:nvSpPr>
        <p:spPr>
          <a:xfrm>
            <a:off x="941758" y="5172205"/>
            <a:ext cx="2748659" cy="523220"/>
          </a:xfrm>
          <a:prstGeom prst="rect">
            <a:avLst/>
          </a:prstGeom>
          <a:noFill/>
        </p:spPr>
        <p:txBody>
          <a:bodyPr wrap="square" rtlCol="0">
            <a:spAutoFit/>
          </a:bodyPr>
          <a:lstStyle/>
          <a:p>
            <a:r>
              <a:rPr lang="es-ES" sz="2800" dirty="0" err="1"/>
              <a:t>Backend</a:t>
            </a:r>
            <a:endParaRPr lang="es-ES" sz="2800" dirty="0"/>
          </a:p>
        </p:txBody>
      </p:sp>
      <p:pic>
        <p:nvPicPr>
          <p:cNvPr id="19" name="Imagen 18">
            <a:extLst>
              <a:ext uri="{FF2B5EF4-FFF2-40B4-BE49-F238E27FC236}">
                <a16:creationId xmlns:a16="http://schemas.microsoft.com/office/drawing/2014/main" id="{324CF54C-CCE8-5962-3C1E-5EC18A832380}"/>
              </a:ext>
            </a:extLst>
          </p:cNvPr>
          <p:cNvPicPr>
            <a:picLocks noChangeAspect="1"/>
          </p:cNvPicPr>
          <p:nvPr/>
        </p:nvPicPr>
        <p:blipFill>
          <a:blip r:embed="rId6"/>
          <a:stretch>
            <a:fillRect/>
          </a:stretch>
        </p:blipFill>
        <p:spPr>
          <a:xfrm>
            <a:off x="3690417" y="4903530"/>
            <a:ext cx="1276350" cy="1295400"/>
          </a:xfrm>
          <a:prstGeom prst="rect">
            <a:avLst/>
          </a:prstGeom>
          <a:ln>
            <a:solidFill>
              <a:schemeClr val="accent1">
                <a:shade val="15000"/>
              </a:schemeClr>
            </a:solidFill>
          </a:ln>
        </p:spPr>
      </p:pic>
      <p:pic>
        <p:nvPicPr>
          <p:cNvPr id="23" name="Imagen 22">
            <a:extLst>
              <a:ext uri="{FF2B5EF4-FFF2-40B4-BE49-F238E27FC236}">
                <a16:creationId xmlns:a16="http://schemas.microsoft.com/office/drawing/2014/main" id="{DF0D3093-A05C-E55A-7750-D4DF86F2442E}"/>
              </a:ext>
            </a:extLst>
          </p:cNvPr>
          <p:cNvPicPr>
            <a:picLocks noChangeAspect="1"/>
          </p:cNvPicPr>
          <p:nvPr/>
        </p:nvPicPr>
        <p:blipFill>
          <a:blip r:embed="rId7"/>
          <a:stretch>
            <a:fillRect/>
          </a:stretch>
        </p:blipFill>
        <p:spPr>
          <a:xfrm>
            <a:off x="5344244" y="4844374"/>
            <a:ext cx="1190625" cy="1276350"/>
          </a:xfrm>
          <a:prstGeom prst="rect">
            <a:avLst/>
          </a:prstGeom>
        </p:spPr>
      </p:pic>
      <p:pic>
        <p:nvPicPr>
          <p:cNvPr id="25" name="Imagen 24">
            <a:extLst>
              <a:ext uri="{FF2B5EF4-FFF2-40B4-BE49-F238E27FC236}">
                <a16:creationId xmlns:a16="http://schemas.microsoft.com/office/drawing/2014/main" id="{73214348-90F4-5139-C26F-0B88AD895669}"/>
              </a:ext>
            </a:extLst>
          </p:cNvPr>
          <p:cNvPicPr>
            <a:picLocks noChangeAspect="1"/>
          </p:cNvPicPr>
          <p:nvPr/>
        </p:nvPicPr>
        <p:blipFill>
          <a:blip r:embed="rId8"/>
          <a:stretch>
            <a:fillRect/>
          </a:stretch>
        </p:blipFill>
        <p:spPr>
          <a:xfrm>
            <a:off x="6988037" y="4806274"/>
            <a:ext cx="1295400" cy="1314450"/>
          </a:xfrm>
          <a:prstGeom prst="rect">
            <a:avLst/>
          </a:prstGeom>
          <a:ln>
            <a:solidFill>
              <a:schemeClr val="accent1">
                <a:shade val="15000"/>
              </a:schemeClr>
            </a:solidFill>
          </a:ln>
        </p:spPr>
      </p:pic>
      <p:pic>
        <p:nvPicPr>
          <p:cNvPr id="27" name="Imagen 26">
            <a:extLst>
              <a:ext uri="{FF2B5EF4-FFF2-40B4-BE49-F238E27FC236}">
                <a16:creationId xmlns:a16="http://schemas.microsoft.com/office/drawing/2014/main" id="{97AB91F6-E657-8F9B-542E-797E90250E8F}"/>
              </a:ext>
            </a:extLst>
          </p:cNvPr>
          <p:cNvPicPr>
            <a:picLocks noChangeAspect="1"/>
          </p:cNvPicPr>
          <p:nvPr/>
        </p:nvPicPr>
        <p:blipFill>
          <a:blip r:embed="rId9"/>
          <a:stretch>
            <a:fillRect/>
          </a:stretch>
        </p:blipFill>
        <p:spPr>
          <a:xfrm>
            <a:off x="8601527" y="4825025"/>
            <a:ext cx="1285875" cy="1323975"/>
          </a:xfrm>
          <a:prstGeom prst="rect">
            <a:avLst/>
          </a:prstGeom>
        </p:spPr>
      </p:pic>
      <p:pic>
        <p:nvPicPr>
          <p:cNvPr id="29" name="Imagen 28">
            <a:extLst>
              <a:ext uri="{FF2B5EF4-FFF2-40B4-BE49-F238E27FC236}">
                <a16:creationId xmlns:a16="http://schemas.microsoft.com/office/drawing/2014/main" id="{A32061A0-2ABF-7587-7AF9-A3BB1B370498}"/>
              </a:ext>
            </a:extLst>
          </p:cNvPr>
          <p:cNvPicPr>
            <a:picLocks noChangeAspect="1"/>
          </p:cNvPicPr>
          <p:nvPr/>
        </p:nvPicPr>
        <p:blipFill>
          <a:blip r:embed="rId10"/>
          <a:stretch>
            <a:fillRect/>
          </a:stretch>
        </p:blipFill>
        <p:spPr>
          <a:xfrm>
            <a:off x="10205492" y="4850312"/>
            <a:ext cx="1247775" cy="1343025"/>
          </a:xfrm>
          <a:prstGeom prst="rect">
            <a:avLst/>
          </a:prstGeom>
          <a:ln>
            <a:solidFill>
              <a:schemeClr val="accent1">
                <a:shade val="15000"/>
              </a:schemeClr>
            </a:solidFill>
          </a:ln>
        </p:spPr>
      </p:pic>
      <p:sp>
        <p:nvSpPr>
          <p:cNvPr id="32" name="Rectángulo 31">
            <a:extLst>
              <a:ext uri="{FF2B5EF4-FFF2-40B4-BE49-F238E27FC236}">
                <a16:creationId xmlns:a16="http://schemas.microsoft.com/office/drawing/2014/main" id="{04BC4F51-641D-8FB6-2B87-0E6C239CF228}"/>
              </a:ext>
            </a:extLst>
          </p:cNvPr>
          <p:cNvSpPr/>
          <p:nvPr/>
        </p:nvSpPr>
        <p:spPr>
          <a:xfrm>
            <a:off x="3341480" y="2687341"/>
            <a:ext cx="7966587" cy="16383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91AE83CD-C835-A220-E7F1-521734E8BFCF}"/>
              </a:ext>
            </a:extLst>
          </p:cNvPr>
          <p:cNvSpPr/>
          <p:nvPr/>
        </p:nvSpPr>
        <p:spPr>
          <a:xfrm>
            <a:off x="3347286" y="4510486"/>
            <a:ext cx="8576903" cy="18296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número de diapositiva 2">
            <a:extLst>
              <a:ext uri="{FF2B5EF4-FFF2-40B4-BE49-F238E27FC236}">
                <a16:creationId xmlns:a16="http://schemas.microsoft.com/office/drawing/2014/main" id="{4863304B-0FB3-1803-29E0-7851B1A3597F}"/>
              </a:ext>
            </a:extLst>
          </p:cNvPr>
          <p:cNvSpPr>
            <a:spLocks noGrp="1"/>
          </p:cNvSpPr>
          <p:nvPr>
            <p:ph type="sldNum" sz="quarter" idx="12"/>
          </p:nvPr>
        </p:nvSpPr>
        <p:spPr/>
        <p:txBody>
          <a:bodyPr/>
          <a:lstStyle/>
          <a:p>
            <a:fld id="{17A2F33E-5344-4F77-A5AA-3009173103DD}" type="slidenum">
              <a:rPr lang="es-ES" smtClean="0"/>
              <a:t>8</a:t>
            </a:fld>
            <a:endParaRPr lang="es-ES"/>
          </a:p>
        </p:txBody>
      </p:sp>
      <p:sp>
        <p:nvSpPr>
          <p:cNvPr id="4" name="Rectángulo 3">
            <a:extLst>
              <a:ext uri="{FF2B5EF4-FFF2-40B4-BE49-F238E27FC236}">
                <a16:creationId xmlns:a16="http://schemas.microsoft.com/office/drawing/2014/main" id="{AE2DAC00-3FA6-4B6E-AC91-4459EFABC038}"/>
              </a:ext>
            </a:extLst>
          </p:cNvPr>
          <p:cNvSpPr/>
          <p:nvPr/>
        </p:nvSpPr>
        <p:spPr>
          <a:xfrm>
            <a:off x="792310" y="1424185"/>
            <a:ext cx="11081666" cy="923330"/>
          </a:xfrm>
          <a:prstGeom prst="rect">
            <a:avLst/>
          </a:prstGeom>
        </p:spPr>
        <p:txBody>
          <a:bodyPr wrap="square">
            <a:spAutoFit/>
          </a:bodyPr>
          <a:lstStyle/>
          <a:p>
            <a:r>
              <a:rPr lang="es-ES" dirty="0"/>
              <a:t>El </a:t>
            </a:r>
            <a:r>
              <a:rPr lang="es-ES" b="1" dirty="0" err="1"/>
              <a:t>framework</a:t>
            </a:r>
            <a:r>
              <a:rPr lang="es-ES" dirty="0"/>
              <a:t> es un término que proviene del inglés y significa «marco de trabajo» o «estructura». En el ámbito de </a:t>
            </a:r>
            <a:r>
              <a:rPr lang="es-ES" b="1" dirty="0">
                <a:hlinkClick r:id="rId11"/>
              </a:rPr>
              <a:t>la programación</a:t>
            </a:r>
            <a:r>
              <a:rPr lang="es-ES" dirty="0"/>
              <a:t>, un </a:t>
            </a:r>
            <a:r>
              <a:rPr lang="es-ES" dirty="0" err="1"/>
              <a:t>framework</a:t>
            </a:r>
            <a:r>
              <a:rPr lang="es-ES" dirty="0"/>
              <a:t> es un conjunto de herramientas y librerías que se utilizan para desarrollar aplicaciones más fácilmente y de manera más eficiente.</a:t>
            </a:r>
          </a:p>
        </p:txBody>
      </p:sp>
    </p:spTree>
    <p:extLst>
      <p:ext uri="{BB962C8B-B14F-4D97-AF65-F5344CB8AC3E}">
        <p14:creationId xmlns:p14="http://schemas.microsoft.com/office/powerpoint/2010/main" val="35724690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CBD72-D5D3-4C02-A681-769F94B5939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F29B957-2CAB-4D07-8122-E92C0FADD9F6}"/>
              </a:ext>
            </a:extLst>
          </p:cNvPr>
          <p:cNvSpPr>
            <a:spLocks noGrp="1"/>
          </p:cNvSpPr>
          <p:nvPr>
            <p:ph idx="1"/>
          </p:nvPr>
        </p:nvSpPr>
        <p:spPr/>
        <p:txBody>
          <a:bodyPr/>
          <a:lstStyle/>
          <a:p>
            <a:pPr marL="0" indent="0" algn="just">
              <a:buNone/>
            </a:pPr>
            <a:r>
              <a:rPr lang="es-ES" dirty="0"/>
              <a:t>En Windows , al instalar Git se nos dan distintas opciones de compatibilidad de nuestros repositorios con sistemas Linux. La opción por defecto  es la que indica que verás los archivos con saltos de línea CRLF(porque estamos en Windows), pero que se guardarán en el repositorio como LF(De esta forma cuando un usuario de Linux use tu repositorio tampoco tendrá problemas).Para nosotros ver estos cambios en nuestro disco duro </a:t>
            </a:r>
            <a:r>
              <a:rPr lang="es-ES" dirty="0" err="1"/>
              <a:t>git</a:t>
            </a:r>
            <a:r>
              <a:rPr lang="es-ES" dirty="0"/>
              <a:t> remplazará los LF por CRLF.</a:t>
            </a:r>
          </a:p>
        </p:txBody>
      </p:sp>
      <p:sp>
        <p:nvSpPr>
          <p:cNvPr id="4" name="Marcador de número de diapositiva 3">
            <a:extLst>
              <a:ext uri="{FF2B5EF4-FFF2-40B4-BE49-F238E27FC236}">
                <a16:creationId xmlns:a16="http://schemas.microsoft.com/office/drawing/2014/main" id="{1DA5B905-679F-44E2-9FB0-E5096D849C0B}"/>
              </a:ext>
            </a:extLst>
          </p:cNvPr>
          <p:cNvSpPr>
            <a:spLocks noGrp="1"/>
          </p:cNvSpPr>
          <p:nvPr>
            <p:ph type="sldNum" sz="quarter" idx="12"/>
          </p:nvPr>
        </p:nvSpPr>
        <p:spPr/>
        <p:txBody>
          <a:bodyPr/>
          <a:lstStyle/>
          <a:p>
            <a:fld id="{17A2F33E-5344-4F77-A5AA-3009173103DD}" type="slidenum">
              <a:rPr lang="es-ES" smtClean="0"/>
              <a:t>80</a:t>
            </a:fld>
            <a:endParaRPr lang="es-ES"/>
          </a:p>
        </p:txBody>
      </p:sp>
    </p:spTree>
    <p:extLst>
      <p:ext uri="{BB962C8B-B14F-4D97-AF65-F5344CB8AC3E}">
        <p14:creationId xmlns:p14="http://schemas.microsoft.com/office/powerpoint/2010/main" val="4181925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9F6BAD-D78B-47B9-B4C8-A5DC63C55882}"/>
              </a:ext>
            </a:extLst>
          </p:cNvPr>
          <p:cNvSpPr>
            <a:spLocks noGrp="1"/>
          </p:cNvSpPr>
          <p:nvPr>
            <p:ph type="title"/>
          </p:nvPr>
        </p:nvSpPr>
        <p:spPr/>
        <p:txBody>
          <a:bodyPr/>
          <a:lstStyle/>
          <a:p>
            <a:r>
              <a:rPr lang="es-ES" b="1" dirty="0"/>
              <a:t>Ejercicio 4</a:t>
            </a:r>
            <a:br>
              <a:rPr lang="es-ES" b="1" dirty="0"/>
            </a:br>
            <a:endParaRPr lang="es-ES" dirty="0"/>
          </a:p>
        </p:txBody>
      </p:sp>
      <p:sp>
        <p:nvSpPr>
          <p:cNvPr id="3" name="Marcador de contenido 2">
            <a:extLst>
              <a:ext uri="{FF2B5EF4-FFF2-40B4-BE49-F238E27FC236}">
                <a16:creationId xmlns:a16="http://schemas.microsoft.com/office/drawing/2014/main" id="{1CBEA80E-A7D5-43FE-B4F5-9A16C7CE1EDD}"/>
              </a:ext>
            </a:extLst>
          </p:cNvPr>
          <p:cNvSpPr>
            <a:spLocks noGrp="1"/>
          </p:cNvSpPr>
          <p:nvPr>
            <p:ph idx="1"/>
          </p:nvPr>
        </p:nvSpPr>
        <p:spPr/>
        <p:txBody>
          <a:bodyPr/>
          <a:lstStyle/>
          <a:p>
            <a:r>
              <a:rPr lang="es-ES" dirty="0"/>
              <a:t>Realizar un </a:t>
            </a:r>
            <a:r>
              <a:rPr lang="es-ES" dirty="0" err="1"/>
              <a:t>commit</a:t>
            </a:r>
            <a:r>
              <a:rPr lang="es-ES" dirty="0"/>
              <a:t> de los últimos cambios con el mensaje "Añadido índice del libro. " y ver el estado del repositorio.</a:t>
            </a:r>
          </a:p>
        </p:txBody>
      </p:sp>
      <p:sp>
        <p:nvSpPr>
          <p:cNvPr id="4" name="Marcador de número de diapositiva 3">
            <a:extLst>
              <a:ext uri="{FF2B5EF4-FFF2-40B4-BE49-F238E27FC236}">
                <a16:creationId xmlns:a16="http://schemas.microsoft.com/office/drawing/2014/main" id="{C5A04721-84C9-447C-B3B0-74CAB1FF8BA7}"/>
              </a:ext>
            </a:extLst>
          </p:cNvPr>
          <p:cNvSpPr>
            <a:spLocks noGrp="1"/>
          </p:cNvSpPr>
          <p:nvPr>
            <p:ph type="sldNum" sz="quarter" idx="12"/>
          </p:nvPr>
        </p:nvSpPr>
        <p:spPr/>
        <p:txBody>
          <a:bodyPr/>
          <a:lstStyle/>
          <a:p>
            <a:fld id="{17A2F33E-5344-4F77-A5AA-3009173103DD}" type="slidenum">
              <a:rPr lang="es-ES" smtClean="0"/>
              <a:t>81</a:t>
            </a:fld>
            <a:endParaRPr lang="es-ES"/>
          </a:p>
        </p:txBody>
      </p:sp>
    </p:spTree>
    <p:extLst>
      <p:ext uri="{BB962C8B-B14F-4D97-AF65-F5344CB8AC3E}">
        <p14:creationId xmlns:p14="http://schemas.microsoft.com/office/powerpoint/2010/main" val="1267438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B1BBD9-99FF-402A-B59E-8F9D91A52581}"/>
              </a:ext>
            </a:extLst>
          </p:cNvPr>
          <p:cNvSpPr>
            <a:spLocks noGrp="1"/>
          </p:cNvSpPr>
          <p:nvPr>
            <p:ph type="title"/>
          </p:nvPr>
        </p:nvSpPr>
        <p:spPr/>
        <p:txBody>
          <a:bodyPr/>
          <a:lstStyle/>
          <a:p>
            <a:r>
              <a:rPr lang="es-ES" b="1" dirty="0"/>
              <a:t>Ejercicio 5</a:t>
            </a:r>
            <a:br>
              <a:rPr lang="es-ES" b="1" dirty="0"/>
            </a:br>
            <a:endParaRPr lang="es-ES" dirty="0"/>
          </a:p>
        </p:txBody>
      </p:sp>
      <p:sp>
        <p:nvSpPr>
          <p:cNvPr id="4" name="Marcador de número de diapositiva 3">
            <a:extLst>
              <a:ext uri="{FF2B5EF4-FFF2-40B4-BE49-F238E27FC236}">
                <a16:creationId xmlns:a16="http://schemas.microsoft.com/office/drawing/2014/main" id="{8AE8EAE7-C791-4C8E-A771-4A223E25332F}"/>
              </a:ext>
            </a:extLst>
          </p:cNvPr>
          <p:cNvSpPr>
            <a:spLocks noGrp="1"/>
          </p:cNvSpPr>
          <p:nvPr>
            <p:ph type="sldNum" sz="quarter" idx="12"/>
          </p:nvPr>
        </p:nvSpPr>
        <p:spPr/>
        <p:txBody>
          <a:bodyPr/>
          <a:lstStyle/>
          <a:p>
            <a:fld id="{17A2F33E-5344-4F77-A5AA-3009173103DD}" type="slidenum">
              <a:rPr lang="es-ES" smtClean="0"/>
              <a:t>82</a:t>
            </a:fld>
            <a:endParaRPr lang="es-ES"/>
          </a:p>
        </p:txBody>
      </p:sp>
      <p:sp>
        <p:nvSpPr>
          <p:cNvPr id="5" name="Rectangle 1">
            <a:extLst>
              <a:ext uri="{FF2B5EF4-FFF2-40B4-BE49-F238E27FC236}">
                <a16:creationId xmlns:a16="http://schemas.microsoft.com/office/drawing/2014/main" id="{522BC26C-7ADA-4DB2-8376-5E2F8337CA6D}"/>
              </a:ext>
            </a:extLst>
          </p:cNvPr>
          <p:cNvSpPr>
            <a:spLocks noGrp="1" noChangeArrowheads="1"/>
          </p:cNvSpPr>
          <p:nvPr>
            <p:ph idx="1"/>
          </p:nvPr>
        </p:nvSpPr>
        <p:spPr bwMode="auto">
          <a:xfrm>
            <a:off x="838200" y="1739136"/>
            <a:ext cx="1103295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ES" b="0" i="0" u="none" strike="noStrike" cap="none" normalizeH="0" baseline="0" dirty="0">
                <a:ln>
                  <a:noFill/>
                </a:ln>
                <a:solidFill>
                  <a:schemeClr val="tx1"/>
                </a:solidFill>
                <a:effectLst/>
              </a:rPr>
              <a:t>Cambiar el fichero indice.txt para que contenga lo siguiente:</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solidFill>
                  <a:schemeClr val="tx1"/>
                </a:solidFill>
                <a:effectLst/>
              </a:rPr>
              <a:t>    Capítulo 1: Introducción a Git</a:t>
            </a:r>
            <a:br>
              <a:rPr kumimoji="0" lang="es-ES" altLang="es-ES" b="0" i="0" u="none" strike="noStrike" cap="none" normalizeH="0" baseline="0" dirty="0">
                <a:ln>
                  <a:noFill/>
                </a:ln>
                <a:solidFill>
                  <a:schemeClr val="tx1"/>
                </a:solidFill>
                <a:effectLst/>
              </a:rPr>
            </a:br>
            <a:r>
              <a:rPr kumimoji="0" lang="es-ES" altLang="es-ES" b="0" i="0" u="none" strike="noStrike" cap="none" normalizeH="0" baseline="0" dirty="0">
                <a:ln>
                  <a:noFill/>
                </a:ln>
                <a:solidFill>
                  <a:schemeClr val="tx1"/>
                </a:solidFill>
                <a:effectLst/>
              </a:rPr>
              <a:t>    Capítulo 2: Flujo de trabajo básico</a:t>
            </a:r>
            <a:br>
              <a:rPr kumimoji="0" lang="es-ES" altLang="es-ES" b="0" i="0" u="none" strike="noStrike" cap="none" normalizeH="0" baseline="0" dirty="0">
                <a:ln>
                  <a:noFill/>
                </a:ln>
                <a:solidFill>
                  <a:schemeClr val="tx1"/>
                </a:solidFill>
                <a:effectLst/>
              </a:rPr>
            </a:br>
            <a:r>
              <a:rPr kumimoji="0" lang="es-ES" altLang="es-ES" b="0" i="0" u="none" strike="noStrike" cap="none" normalizeH="0" baseline="0" dirty="0">
                <a:ln>
                  <a:noFill/>
                </a:ln>
                <a:solidFill>
                  <a:schemeClr val="tx1"/>
                </a:solidFill>
                <a:effectLst/>
              </a:rPr>
              <a:t>    Capítulo 3: Gestión de ramas</a:t>
            </a:r>
            <a:br>
              <a:rPr kumimoji="0" lang="es-ES" altLang="es-ES" b="0" i="0" u="none" strike="noStrike" cap="none" normalizeH="0" baseline="0" dirty="0">
                <a:ln>
                  <a:noFill/>
                </a:ln>
                <a:solidFill>
                  <a:schemeClr val="tx1"/>
                </a:solidFill>
                <a:effectLst/>
              </a:rPr>
            </a:br>
            <a:r>
              <a:rPr kumimoji="0" lang="es-ES" altLang="es-ES" b="0" i="0" u="none" strike="noStrike" cap="none" normalizeH="0" baseline="0" dirty="0">
                <a:ln>
                  <a:noFill/>
                </a:ln>
                <a:solidFill>
                  <a:schemeClr val="tx1"/>
                </a:solidFill>
                <a:effectLst/>
              </a:rPr>
              <a:t>    Capítulo 4: Repositorios remotos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ES" altLang="es-ES" b="0" i="0" u="none" strike="noStrike" cap="none" normalizeH="0" baseline="0" dirty="0">
                <a:ln>
                  <a:noFill/>
                </a:ln>
                <a:solidFill>
                  <a:schemeClr val="tx1"/>
                </a:solidFill>
                <a:effectLst/>
              </a:rPr>
              <a:t>Mostrar los cambios con respecto a la última versión guardada en el repositorio (</a:t>
            </a:r>
            <a:r>
              <a:rPr kumimoji="0" lang="es-ES" altLang="es-ES" b="0" i="0" u="none" strike="noStrike" cap="none" normalizeH="0" baseline="0" dirty="0" err="1">
                <a:ln>
                  <a:noFill/>
                </a:ln>
                <a:solidFill>
                  <a:schemeClr val="tx1"/>
                </a:solidFill>
                <a:effectLst/>
              </a:rPr>
              <a:t>git</a:t>
            </a:r>
            <a:r>
              <a:rPr kumimoji="0" lang="es-ES" altLang="es-ES" b="0" i="0" u="none" strike="noStrike" cap="none" normalizeH="0" baseline="0" dirty="0">
                <a:ln>
                  <a:noFill/>
                </a:ln>
                <a:solidFill>
                  <a:schemeClr val="tx1"/>
                </a:solidFill>
                <a:effectLst/>
              </a:rPr>
              <a:t> </a:t>
            </a:r>
            <a:r>
              <a:rPr kumimoji="0" lang="es-ES" altLang="es-ES" b="0" i="0" u="none" strike="noStrike" cap="none" normalizeH="0" baseline="0" dirty="0" err="1">
                <a:ln>
                  <a:noFill/>
                </a:ln>
                <a:solidFill>
                  <a:schemeClr val="tx1"/>
                </a:solidFill>
                <a:effectLst/>
              </a:rPr>
              <a:t>diff</a:t>
            </a:r>
            <a:r>
              <a:rPr kumimoji="0" lang="es-ES" altLang="es-ES" b="0" i="0" u="none" strike="noStrike" cap="none" normalizeH="0" baseline="0" dirty="0">
                <a:ln>
                  <a:noFill/>
                </a:ln>
                <a:solidFill>
                  <a:schemeClr val="tx1"/>
                </a:solidFill>
                <a:effectLst/>
              </a:rPr>
              <a:t>).</a:t>
            </a:r>
          </a:p>
          <a:p>
            <a:pPr marL="0" lvl="0" indent="0" eaLnBrk="0" fontAlgn="base" hangingPunct="0">
              <a:lnSpc>
                <a:spcPct val="100000"/>
              </a:lnSpc>
              <a:spcBef>
                <a:spcPct val="0"/>
              </a:spcBef>
              <a:spcAft>
                <a:spcPct val="0"/>
              </a:spcAft>
              <a:buFontTx/>
              <a:buAutoNum type="arabicPeriod" startAt="3"/>
            </a:pPr>
            <a:r>
              <a:rPr kumimoji="0" lang="es-ES" altLang="es-ES" b="0" i="0" u="none" strike="noStrike" cap="none" normalizeH="0" baseline="0" dirty="0">
                <a:ln>
                  <a:noFill/>
                </a:ln>
                <a:solidFill>
                  <a:schemeClr val="tx1"/>
                </a:solidFill>
                <a:effectLst/>
              </a:rPr>
              <a:t>Hacer un </a:t>
            </a:r>
            <a:r>
              <a:rPr kumimoji="0" lang="es-ES" altLang="es-ES" b="0" i="0" u="none" strike="noStrike" cap="none" normalizeH="0" baseline="0" dirty="0" err="1">
                <a:ln>
                  <a:noFill/>
                </a:ln>
                <a:solidFill>
                  <a:schemeClr val="tx1"/>
                </a:solidFill>
                <a:effectLst/>
              </a:rPr>
              <a:t>commit</a:t>
            </a:r>
            <a:r>
              <a:rPr kumimoji="0" lang="es-ES" altLang="es-ES" b="0" i="0" u="none" strike="noStrike" cap="none" normalizeH="0" baseline="0" dirty="0">
                <a:ln>
                  <a:noFill/>
                </a:ln>
                <a:solidFill>
                  <a:schemeClr val="tx1"/>
                </a:solidFill>
                <a:effectLst/>
              </a:rPr>
              <a:t> de los cambios con el mensaje </a:t>
            </a:r>
            <a:r>
              <a:rPr lang="es-ES" dirty="0"/>
              <a:t>" </a:t>
            </a:r>
            <a:r>
              <a:rPr kumimoji="0" lang="es-ES" altLang="es-ES" b="0" i="0" u="none" strike="noStrike" cap="none" normalizeH="0" baseline="0" dirty="0">
                <a:ln>
                  <a:noFill/>
                </a:ln>
                <a:solidFill>
                  <a:schemeClr val="tx1"/>
                </a:solidFill>
                <a:effectLst/>
              </a:rPr>
              <a:t>Añadido capítulo 3 sobre gestión de ramas</a:t>
            </a:r>
            <a:r>
              <a:rPr lang="es-ES" dirty="0"/>
              <a:t> "</a:t>
            </a:r>
            <a:r>
              <a:rPr kumimoji="0" lang="es-ES" altLang="es-ES"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89620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94726-2340-4185-BF98-4EA4AEA1213A}"/>
              </a:ext>
            </a:extLst>
          </p:cNvPr>
          <p:cNvSpPr>
            <a:spLocks noGrp="1"/>
          </p:cNvSpPr>
          <p:nvPr>
            <p:ph type="title"/>
          </p:nvPr>
        </p:nvSpPr>
        <p:spPr/>
        <p:txBody>
          <a:bodyPr/>
          <a:lstStyle/>
          <a:p>
            <a:r>
              <a:rPr lang="es-ES" b="1" dirty="0"/>
              <a:t>Ejercicio 6</a:t>
            </a:r>
            <a:br>
              <a:rPr lang="es-ES" b="1" dirty="0"/>
            </a:br>
            <a:endParaRPr lang="es-ES" dirty="0"/>
          </a:p>
        </p:txBody>
      </p:sp>
      <p:sp>
        <p:nvSpPr>
          <p:cNvPr id="3" name="Marcador de contenido 2">
            <a:extLst>
              <a:ext uri="{FF2B5EF4-FFF2-40B4-BE49-F238E27FC236}">
                <a16:creationId xmlns:a16="http://schemas.microsoft.com/office/drawing/2014/main" id="{4135C948-236C-49C2-985D-A27C4EFF02C4}"/>
              </a:ext>
            </a:extLst>
          </p:cNvPr>
          <p:cNvSpPr>
            <a:spLocks noGrp="1"/>
          </p:cNvSpPr>
          <p:nvPr>
            <p:ph idx="1"/>
          </p:nvPr>
        </p:nvSpPr>
        <p:spPr/>
        <p:txBody>
          <a:bodyPr/>
          <a:lstStyle/>
          <a:p>
            <a:pPr marL="514350" indent="-514350">
              <a:buFont typeface="+mj-lt"/>
              <a:buAutoNum type="arabicPeriod"/>
            </a:pPr>
            <a:r>
              <a:rPr lang="es-ES" dirty="0"/>
              <a:t>Mostrar los cambios de la última versión del repositorio con respecto a la anterior(</a:t>
            </a:r>
            <a:r>
              <a:rPr lang="es-ES" dirty="0" err="1"/>
              <a:t>git</a:t>
            </a:r>
            <a:r>
              <a:rPr lang="es-ES" dirty="0"/>
              <a:t> show).</a:t>
            </a:r>
          </a:p>
          <a:p>
            <a:pPr marL="514350" indent="-514350">
              <a:buFont typeface="+mj-lt"/>
              <a:buAutoNum type="arabicPeriod"/>
            </a:pPr>
            <a:r>
              <a:rPr lang="es-ES" dirty="0"/>
              <a:t>Cambiar el mensaje del último </a:t>
            </a:r>
            <a:r>
              <a:rPr lang="es-ES" dirty="0" err="1"/>
              <a:t>commit</a:t>
            </a:r>
            <a:r>
              <a:rPr lang="es-ES" dirty="0"/>
              <a:t> por “Añadido capítulo 3 sobre gestión de ramas al índice.”</a:t>
            </a:r>
          </a:p>
          <a:p>
            <a:pPr marL="514350" indent="-514350">
              <a:buFont typeface="+mj-lt"/>
              <a:buAutoNum type="arabicPeriod"/>
            </a:pPr>
            <a:r>
              <a:rPr lang="es-ES" dirty="0"/>
              <a:t>Volver a mostrar los últimos cambios del repositorio.</a:t>
            </a:r>
          </a:p>
          <a:p>
            <a:endParaRPr lang="es-ES" dirty="0"/>
          </a:p>
        </p:txBody>
      </p:sp>
      <p:sp>
        <p:nvSpPr>
          <p:cNvPr id="4" name="Marcador de número de diapositiva 3">
            <a:extLst>
              <a:ext uri="{FF2B5EF4-FFF2-40B4-BE49-F238E27FC236}">
                <a16:creationId xmlns:a16="http://schemas.microsoft.com/office/drawing/2014/main" id="{B4F8CA4A-9D9E-4858-B689-EAECB31A5236}"/>
              </a:ext>
            </a:extLst>
          </p:cNvPr>
          <p:cNvSpPr>
            <a:spLocks noGrp="1"/>
          </p:cNvSpPr>
          <p:nvPr>
            <p:ph type="sldNum" sz="quarter" idx="12"/>
          </p:nvPr>
        </p:nvSpPr>
        <p:spPr/>
        <p:txBody>
          <a:bodyPr/>
          <a:lstStyle/>
          <a:p>
            <a:fld id="{17A2F33E-5344-4F77-A5AA-3009173103DD}" type="slidenum">
              <a:rPr lang="es-ES" smtClean="0"/>
              <a:t>83</a:t>
            </a:fld>
            <a:endParaRPr lang="es-ES"/>
          </a:p>
        </p:txBody>
      </p:sp>
    </p:spTree>
    <p:extLst>
      <p:ext uri="{BB962C8B-B14F-4D97-AF65-F5344CB8AC3E}">
        <p14:creationId xmlns:p14="http://schemas.microsoft.com/office/powerpoint/2010/main" val="8631502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A7BAE6-C9D7-4465-BA2D-C4573E20D98C}"/>
              </a:ext>
            </a:extLst>
          </p:cNvPr>
          <p:cNvSpPr>
            <a:spLocks noGrp="1"/>
          </p:cNvSpPr>
          <p:nvPr>
            <p:ph type="title"/>
          </p:nvPr>
        </p:nvSpPr>
        <p:spPr/>
        <p:txBody>
          <a:bodyPr/>
          <a:lstStyle/>
          <a:p>
            <a:r>
              <a:rPr lang="es-ES" b="1" dirty="0"/>
              <a:t>Ejercicios. Historial de cambios</a:t>
            </a:r>
          </a:p>
        </p:txBody>
      </p:sp>
      <p:sp>
        <p:nvSpPr>
          <p:cNvPr id="3" name="Marcador de contenido 2">
            <a:extLst>
              <a:ext uri="{FF2B5EF4-FFF2-40B4-BE49-F238E27FC236}">
                <a16:creationId xmlns:a16="http://schemas.microsoft.com/office/drawing/2014/main" id="{411B38EA-152F-4A2C-9724-D4E9267A1EBB}"/>
              </a:ext>
            </a:extLst>
          </p:cNvPr>
          <p:cNvSpPr>
            <a:spLocks noGrp="1"/>
          </p:cNvSpPr>
          <p:nvPr>
            <p:ph idx="1"/>
          </p:nvPr>
        </p:nvSpPr>
        <p:spPr>
          <a:xfrm>
            <a:off x="838199" y="1825625"/>
            <a:ext cx="10856495" cy="4351338"/>
          </a:xfrm>
        </p:spPr>
        <p:txBody>
          <a:bodyPr>
            <a:noAutofit/>
          </a:bodyPr>
          <a:lstStyle/>
          <a:p>
            <a:pPr marL="0" indent="0">
              <a:buNone/>
            </a:pPr>
            <a:r>
              <a:rPr lang="es-ES" dirty="0"/>
              <a:t>1. Mostrar el historial de cambios del repositorio.</a:t>
            </a:r>
          </a:p>
          <a:p>
            <a:pPr marL="0" indent="0">
              <a:buNone/>
            </a:pPr>
            <a:r>
              <a:rPr lang="es-ES" dirty="0"/>
              <a:t>    Crear la carpeta capítulos y crear dentro de ella el fichero capitulo1.txt con el siguiente texto.</a:t>
            </a:r>
          </a:p>
          <a:p>
            <a:pPr marL="0" indent="0">
              <a:buNone/>
            </a:pPr>
            <a:r>
              <a:rPr lang="es-ES" dirty="0"/>
              <a:t>        Git es un sistema de control de versiones ideado por Linus Torvalds.</a:t>
            </a:r>
          </a:p>
          <a:p>
            <a:pPr marL="0" indent="0">
              <a:buNone/>
            </a:pPr>
            <a:r>
              <a:rPr lang="es-ES" dirty="0"/>
              <a:t>    Añadir los cambios a la zona de preparación.</a:t>
            </a:r>
          </a:p>
          <a:p>
            <a:pPr marL="0" indent="0">
              <a:buNone/>
            </a:pPr>
            <a:r>
              <a:rPr lang="es-ES" dirty="0"/>
              <a:t>    Hacer un </a:t>
            </a:r>
            <a:r>
              <a:rPr lang="es-ES" dirty="0" err="1"/>
              <a:t>commit</a:t>
            </a:r>
            <a:r>
              <a:rPr lang="es-ES" dirty="0"/>
              <a:t> de los cambios con el mensaje “Añadido capítulo 1.”</a:t>
            </a:r>
          </a:p>
          <a:p>
            <a:pPr marL="0" indent="0">
              <a:buNone/>
            </a:pPr>
            <a:r>
              <a:rPr lang="es-ES" dirty="0"/>
              <a:t>    Volver a mostrar el historial de cambios del repositorio.</a:t>
            </a:r>
          </a:p>
        </p:txBody>
      </p:sp>
      <p:sp>
        <p:nvSpPr>
          <p:cNvPr id="4" name="Marcador de número de diapositiva 3">
            <a:extLst>
              <a:ext uri="{FF2B5EF4-FFF2-40B4-BE49-F238E27FC236}">
                <a16:creationId xmlns:a16="http://schemas.microsoft.com/office/drawing/2014/main" id="{0493A3DE-1E27-45F5-BDB4-8FF5948CB204}"/>
              </a:ext>
            </a:extLst>
          </p:cNvPr>
          <p:cNvSpPr>
            <a:spLocks noGrp="1"/>
          </p:cNvSpPr>
          <p:nvPr>
            <p:ph type="sldNum" sz="quarter" idx="12"/>
          </p:nvPr>
        </p:nvSpPr>
        <p:spPr/>
        <p:txBody>
          <a:bodyPr/>
          <a:lstStyle/>
          <a:p>
            <a:fld id="{17A2F33E-5344-4F77-A5AA-3009173103DD}" type="slidenum">
              <a:rPr lang="es-ES" smtClean="0"/>
              <a:t>84</a:t>
            </a:fld>
            <a:endParaRPr lang="es-ES"/>
          </a:p>
        </p:txBody>
      </p:sp>
    </p:spTree>
    <p:extLst>
      <p:ext uri="{BB962C8B-B14F-4D97-AF65-F5344CB8AC3E}">
        <p14:creationId xmlns:p14="http://schemas.microsoft.com/office/powerpoint/2010/main" val="11593521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EC0E4-2592-4234-A80A-4BE3A6375C0C}"/>
              </a:ext>
            </a:extLst>
          </p:cNvPr>
          <p:cNvSpPr>
            <a:spLocks noGrp="1"/>
          </p:cNvSpPr>
          <p:nvPr>
            <p:ph type="title"/>
          </p:nvPr>
        </p:nvSpPr>
        <p:spPr/>
        <p:txBody>
          <a:bodyPr/>
          <a:lstStyle/>
          <a:p>
            <a:r>
              <a:rPr lang="es-ES" b="1" dirty="0"/>
              <a:t>Ejercicio 2</a:t>
            </a:r>
            <a:br>
              <a:rPr lang="es-ES" b="1" dirty="0"/>
            </a:br>
            <a:endParaRPr lang="es-ES" dirty="0"/>
          </a:p>
        </p:txBody>
      </p:sp>
      <p:sp>
        <p:nvSpPr>
          <p:cNvPr id="3" name="Marcador de contenido 2">
            <a:extLst>
              <a:ext uri="{FF2B5EF4-FFF2-40B4-BE49-F238E27FC236}">
                <a16:creationId xmlns:a16="http://schemas.microsoft.com/office/drawing/2014/main" id="{B4339413-E683-4051-ADF3-D2C33ABCA571}"/>
              </a:ext>
            </a:extLst>
          </p:cNvPr>
          <p:cNvSpPr>
            <a:spLocks noGrp="1"/>
          </p:cNvSpPr>
          <p:nvPr>
            <p:ph idx="1"/>
          </p:nvPr>
        </p:nvSpPr>
        <p:spPr>
          <a:xfrm>
            <a:off x="838200" y="1298323"/>
            <a:ext cx="11353801" cy="4909637"/>
          </a:xfrm>
        </p:spPr>
        <p:txBody>
          <a:bodyPr>
            <a:normAutofit/>
          </a:bodyPr>
          <a:lstStyle/>
          <a:p>
            <a:pPr marL="514350" indent="-514350">
              <a:buFont typeface="+mj-lt"/>
              <a:buAutoNum type="arabicPeriod"/>
            </a:pPr>
            <a:r>
              <a:rPr lang="es-ES" sz="3000" dirty="0"/>
              <a:t>    Crear el fichero capitulo2.txt en la carpeta capítulos con el siguiente texto.</a:t>
            </a:r>
          </a:p>
          <a:p>
            <a:pPr marL="0" indent="0">
              <a:buNone/>
            </a:pPr>
            <a:r>
              <a:rPr lang="es-ES" sz="3000" dirty="0"/>
              <a:t>El flujo de trabajo básico con Git consiste en:</a:t>
            </a:r>
          </a:p>
          <a:p>
            <a:r>
              <a:rPr lang="es-ES" sz="3000" dirty="0"/>
              <a:t> 1- Hacer cambios en el repositorio. </a:t>
            </a:r>
          </a:p>
          <a:p>
            <a:r>
              <a:rPr lang="es-ES" sz="3000" dirty="0"/>
              <a:t>2- Añadir los cambios a la zona de preparación. </a:t>
            </a:r>
          </a:p>
          <a:p>
            <a:r>
              <a:rPr lang="es-ES" sz="3000" dirty="0"/>
              <a:t>3- Hacer un </a:t>
            </a:r>
            <a:r>
              <a:rPr lang="es-ES" sz="3000" dirty="0" err="1"/>
              <a:t>commit</a:t>
            </a:r>
            <a:r>
              <a:rPr lang="es-ES" sz="3000" dirty="0"/>
              <a:t> de los cambios.</a:t>
            </a:r>
          </a:p>
          <a:p>
            <a:pPr marL="0" indent="0">
              <a:buNone/>
            </a:pPr>
            <a:r>
              <a:rPr lang="es-ES" sz="3000" dirty="0"/>
              <a:t>2. Hacer un </a:t>
            </a:r>
            <a:r>
              <a:rPr lang="es-ES" sz="3000" dirty="0" err="1"/>
              <a:t>commit</a:t>
            </a:r>
            <a:r>
              <a:rPr lang="es-ES" sz="3000" dirty="0"/>
              <a:t> de los cambios con el mensaje “Añadido capítulo 2.”</a:t>
            </a:r>
          </a:p>
          <a:p>
            <a:pPr marL="0" indent="0">
              <a:buNone/>
            </a:pPr>
            <a:r>
              <a:rPr lang="es-ES" sz="3000" dirty="0"/>
              <a:t>3. Mostrar las diferencias entre la última versión y dos versiones anteriores (</a:t>
            </a:r>
            <a:r>
              <a:rPr lang="en-US" sz="3000" dirty="0"/>
              <a:t>git diff HEAD~2..HEAD</a:t>
            </a:r>
            <a:r>
              <a:rPr lang="es-ES" sz="3000" dirty="0"/>
              <a:t>).</a:t>
            </a:r>
          </a:p>
          <a:p>
            <a:endParaRPr lang="es-ES" dirty="0"/>
          </a:p>
        </p:txBody>
      </p:sp>
      <p:sp>
        <p:nvSpPr>
          <p:cNvPr id="4" name="Marcador de número de diapositiva 3">
            <a:extLst>
              <a:ext uri="{FF2B5EF4-FFF2-40B4-BE49-F238E27FC236}">
                <a16:creationId xmlns:a16="http://schemas.microsoft.com/office/drawing/2014/main" id="{C738602E-1C50-4242-8F0A-B53B54842010}"/>
              </a:ext>
            </a:extLst>
          </p:cNvPr>
          <p:cNvSpPr>
            <a:spLocks noGrp="1"/>
          </p:cNvSpPr>
          <p:nvPr>
            <p:ph type="sldNum" sz="quarter" idx="12"/>
          </p:nvPr>
        </p:nvSpPr>
        <p:spPr/>
        <p:txBody>
          <a:bodyPr/>
          <a:lstStyle/>
          <a:p>
            <a:fld id="{17A2F33E-5344-4F77-A5AA-3009173103DD}" type="slidenum">
              <a:rPr lang="es-ES" smtClean="0"/>
              <a:t>85</a:t>
            </a:fld>
            <a:endParaRPr lang="es-ES"/>
          </a:p>
        </p:txBody>
      </p:sp>
    </p:spTree>
    <p:extLst>
      <p:ext uri="{BB962C8B-B14F-4D97-AF65-F5344CB8AC3E}">
        <p14:creationId xmlns:p14="http://schemas.microsoft.com/office/powerpoint/2010/main" val="33706626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2565DD-472B-47F4-8036-5C5137C713E9}"/>
              </a:ext>
            </a:extLst>
          </p:cNvPr>
          <p:cNvSpPr>
            <a:spLocks noGrp="1"/>
          </p:cNvSpPr>
          <p:nvPr>
            <p:ph type="title"/>
          </p:nvPr>
        </p:nvSpPr>
        <p:spPr/>
        <p:txBody>
          <a:bodyPr/>
          <a:lstStyle/>
          <a:p>
            <a:r>
              <a:rPr lang="es-ES" b="1" dirty="0"/>
              <a:t>Ejercicio 3</a:t>
            </a:r>
            <a:br>
              <a:rPr lang="es-ES" b="1" dirty="0"/>
            </a:br>
            <a:endParaRPr lang="es-ES" dirty="0"/>
          </a:p>
        </p:txBody>
      </p:sp>
      <p:sp>
        <p:nvSpPr>
          <p:cNvPr id="3" name="Marcador de contenido 2">
            <a:extLst>
              <a:ext uri="{FF2B5EF4-FFF2-40B4-BE49-F238E27FC236}">
                <a16:creationId xmlns:a16="http://schemas.microsoft.com/office/drawing/2014/main" id="{5010704E-DE4D-4480-AA1E-0EE23E53244B}"/>
              </a:ext>
            </a:extLst>
          </p:cNvPr>
          <p:cNvSpPr>
            <a:spLocks noGrp="1"/>
          </p:cNvSpPr>
          <p:nvPr>
            <p:ph idx="1"/>
          </p:nvPr>
        </p:nvSpPr>
        <p:spPr>
          <a:xfrm>
            <a:off x="838199" y="1491916"/>
            <a:ext cx="10968789" cy="4685047"/>
          </a:xfrm>
        </p:spPr>
        <p:txBody>
          <a:bodyPr>
            <a:noAutofit/>
          </a:bodyPr>
          <a:lstStyle/>
          <a:p>
            <a:pPr marL="0" indent="0">
              <a:buNone/>
            </a:pPr>
            <a:r>
              <a:rPr lang="es-ES" dirty="0"/>
              <a:t> 1. Crear el fichero capitulo3.txt en la carpeta capítulos con el siguiente texto.</a:t>
            </a:r>
          </a:p>
          <a:p>
            <a:pPr marL="0" indent="0">
              <a:buNone/>
            </a:pPr>
            <a:r>
              <a:rPr lang="es-ES" dirty="0"/>
              <a:t>        Git permite la creación de ramas lo que permite tener distintas versiones del mismo proyecto y trabajar de manera simultanea en ellas.</a:t>
            </a:r>
          </a:p>
          <a:p>
            <a:pPr marL="0" indent="0">
              <a:buNone/>
            </a:pPr>
            <a:r>
              <a:rPr lang="es-ES" dirty="0"/>
              <a:t>    2. Añadir los cambios a la zona de preparación.</a:t>
            </a:r>
          </a:p>
          <a:p>
            <a:pPr marL="0" indent="0">
              <a:buNone/>
            </a:pPr>
            <a:r>
              <a:rPr lang="es-ES" dirty="0"/>
              <a:t>    3. Hacer un </a:t>
            </a:r>
            <a:r>
              <a:rPr lang="es-ES" dirty="0" err="1"/>
              <a:t>commit</a:t>
            </a:r>
            <a:r>
              <a:rPr lang="es-ES" dirty="0"/>
              <a:t> de los cambios con el mensaje “Añadido capítulo 3.”</a:t>
            </a:r>
          </a:p>
          <a:p>
            <a:pPr marL="0" indent="0">
              <a:buNone/>
            </a:pPr>
            <a:r>
              <a:rPr lang="es-ES" dirty="0"/>
              <a:t>   </a:t>
            </a:r>
          </a:p>
        </p:txBody>
      </p:sp>
      <p:sp>
        <p:nvSpPr>
          <p:cNvPr id="4" name="Marcador de número de diapositiva 3">
            <a:extLst>
              <a:ext uri="{FF2B5EF4-FFF2-40B4-BE49-F238E27FC236}">
                <a16:creationId xmlns:a16="http://schemas.microsoft.com/office/drawing/2014/main" id="{00535BCF-7A45-49B5-8EF4-555E4C2663EB}"/>
              </a:ext>
            </a:extLst>
          </p:cNvPr>
          <p:cNvSpPr>
            <a:spLocks noGrp="1"/>
          </p:cNvSpPr>
          <p:nvPr>
            <p:ph type="sldNum" sz="quarter" idx="12"/>
          </p:nvPr>
        </p:nvSpPr>
        <p:spPr/>
        <p:txBody>
          <a:bodyPr/>
          <a:lstStyle/>
          <a:p>
            <a:fld id="{17A2F33E-5344-4F77-A5AA-3009173103DD}" type="slidenum">
              <a:rPr lang="es-ES" smtClean="0"/>
              <a:t>86</a:t>
            </a:fld>
            <a:endParaRPr lang="es-ES"/>
          </a:p>
        </p:txBody>
      </p:sp>
    </p:spTree>
    <p:extLst>
      <p:ext uri="{BB962C8B-B14F-4D97-AF65-F5344CB8AC3E}">
        <p14:creationId xmlns:p14="http://schemas.microsoft.com/office/powerpoint/2010/main" val="4084727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182CAA-1CC2-44FD-AC5B-32C077CEF3EA}"/>
              </a:ext>
            </a:extLst>
          </p:cNvPr>
          <p:cNvSpPr>
            <a:spLocks noGrp="1"/>
          </p:cNvSpPr>
          <p:nvPr>
            <p:ph type="title"/>
          </p:nvPr>
        </p:nvSpPr>
        <p:spPr/>
        <p:txBody>
          <a:bodyPr/>
          <a:lstStyle/>
          <a:p>
            <a:r>
              <a:rPr lang="es-ES" b="1" dirty="0"/>
              <a:t>Ejercicio 4</a:t>
            </a:r>
            <a:br>
              <a:rPr lang="es-ES" b="1" dirty="0"/>
            </a:br>
            <a:endParaRPr lang="es-ES" dirty="0"/>
          </a:p>
        </p:txBody>
      </p:sp>
      <p:sp>
        <p:nvSpPr>
          <p:cNvPr id="3" name="Marcador de contenido 2">
            <a:extLst>
              <a:ext uri="{FF2B5EF4-FFF2-40B4-BE49-F238E27FC236}">
                <a16:creationId xmlns:a16="http://schemas.microsoft.com/office/drawing/2014/main" id="{5AB07790-FE69-4121-A115-73A42EFDC46B}"/>
              </a:ext>
            </a:extLst>
          </p:cNvPr>
          <p:cNvSpPr>
            <a:spLocks noGrp="1"/>
          </p:cNvSpPr>
          <p:nvPr>
            <p:ph idx="1"/>
          </p:nvPr>
        </p:nvSpPr>
        <p:spPr>
          <a:xfrm>
            <a:off x="838200" y="1825625"/>
            <a:ext cx="11065042" cy="4351338"/>
          </a:xfrm>
        </p:spPr>
        <p:txBody>
          <a:bodyPr>
            <a:noAutofit/>
          </a:bodyPr>
          <a:lstStyle/>
          <a:p>
            <a:pPr marL="514350" indent="-514350">
              <a:buFont typeface="+mj-lt"/>
              <a:buAutoNum type="arabicPeriod"/>
            </a:pPr>
            <a:r>
              <a:rPr lang="es-ES" dirty="0"/>
              <a:t>Añadir al final del fichero indice.txt la siguiente línea:</a:t>
            </a:r>
          </a:p>
          <a:p>
            <a:pPr marL="0" indent="0">
              <a:buNone/>
            </a:pPr>
            <a:r>
              <a:rPr lang="es-ES" dirty="0"/>
              <a:t>        Capítulo 5: Conceptos avanzados</a:t>
            </a:r>
          </a:p>
          <a:p>
            <a:pPr marL="0" indent="0">
              <a:buNone/>
            </a:pPr>
            <a:r>
              <a:rPr lang="es-ES" dirty="0"/>
              <a:t>2.     Añadir los cambios a la zona de preparación.</a:t>
            </a:r>
          </a:p>
          <a:p>
            <a:pPr marL="0" indent="0">
              <a:buNone/>
            </a:pPr>
            <a:r>
              <a:rPr lang="es-ES" dirty="0"/>
              <a:t>3. Hacer un </a:t>
            </a:r>
            <a:r>
              <a:rPr lang="es-ES" dirty="0" err="1"/>
              <a:t>commit</a:t>
            </a:r>
            <a:r>
              <a:rPr lang="es-ES" dirty="0"/>
              <a:t> de los cambios con el mensaje “Añadido capítulo 5 al índice.”.</a:t>
            </a:r>
          </a:p>
          <a:p>
            <a:pPr marL="0" indent="0">
              <a:buNone/>
            </a:pPr>
            <a:r>
              <a:rPr lang="es-ES" dirty="0"/>
              <a:t>4. Mostrar quién ha hecho cambios sobre el fichero indice.txt.</a:t>
            </a:r>
          </a:p>
          <a:p>
            <a:pPr marL="0" indent="0">
              <a:buNone/>
            </a:pPr>
            <a:r>
              <a:rPr lang="es-ES" dirty="0"/>
              <a:t>   (</a:t>
            </a:r>
            <a:r>
              <a:rPr lang="es-ES" dirty="0" err="1"/>
              <a:t>git</a:t>
            </a:r>
            <a:r>
              <a:rPr lang="es-ES" dirty="0"/>
              <a:t> </a:t>
            </a:r>
            <a:r>
              <a:rPr lang="es-ES" dirty="0" err="1"/>
              <a:t>annotate</a:t>
            </a:r>
            <a:r>
              <a:rPr lang="es-ES" dirty="0"/>
              <a:t> indice.txt)</a:t>
            </a:r>
          </a:p>
        </p:txBody>
      </p:sp>
      <p:sp>
        <p:nvSpPr>
          <p:cNvPr id="4" name="Marcador de número de diapositiva 3">
            <a:extLst>
              <a:ext uri="{FF2B5EF4-FFF2-40B4-BE49-F238E27FC236}">
                <a16:creationId xmlns:a16="http://schemas.microsoft.com/office/drawing/2014/main" id="{5C5DF209-4809-484B-A1C1-04CE10F1DC62}"/>
              </a:ext>
            </a:extLst>
          </p:cNvPr>
          <p:cNvSpPr>
            <a:spLocks noGrp="1"/>
          </p:cNvSpPr>
          <p:nvPr>
            <p:ph type="sldNum" sz="quarter" idx="12"/>
          </p:nvPr>
        </p:nvSpPr>
        <p:spPr/>
        <p:txBody>
          <a:bodyPr/>
          <a:lstStyle/>
          <a:p>
            <a:fld id="{17A2F33E-5344-4F77-A5AA-3009173103DD}" type="slidenum">
              <a:rPr lang="es-ES" smtClean="0"/>
              <a:t>87</a:t>
            </a:fld>
            <a:endParaRPr lang="es-ES"/>
          </a:p>
        </p:txBody>
      </p:sp>
    </p:spTree>
    <p:extLst>
      <p:ext uri="{BB962C8B-B14F-4D97-AF65-F5344CB8AC3E}">
        <p14:creationId xmlns:p14="http://schemas.microsoft.com/office/powerpoint/2010/main" val="2551647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B3400F-7757-4583-9051-1041B26909D4}"/>
              </a:ext>
            </a:extLst>
          </p:cNvPr>
          <p:cNvSpPr>
            <a:spLocks noGrp="1"/>
          </p:cNvSpPr>
          <p:nvPr>
            <p:ph type="title"/>
          </p:nvPr>
        </p:nvSpPr>
        <p:spPr/>
        <p:txBody>
          <a:bodyPr/>
          <a:lstStyle/>
          <a:p>
            <a:r>
              <a:rPr lang="es-ES" b="1" dirty="0"/>
              <a:t>Ejercicios de gestión de ramas</a:t>
            </a:r>
            <a:br>
              <a:rPr lang="es-ES" b="1" dirty="0"/>
            </a:br>
            <a:endParaRPr lang="es-ES" dirty="0"/>
          </a:p>
        </p:txBody>
      </p:sp>
      <p:sp>
        <p:nvSpPr>
          <p:cNvPr id="3" name="Marcador de contenido 2">
            <a:extLst>
              <a:ext uri="{FF2B5EF4-FFF2-40B4-BE49-F238E27FC236}">
                <a16:creationId xmlns:a16="http://schemas.microsoft.com/office/drawing/2014/main" id="{42E938E1-DAAE-41EA-B8E3-1A45C22546F4}"/>
              </a:ext>
            </a:extLst>
          </p:cNvPr>
          <p:cNvSpPr>
            <a:spLocks noGrp="1"/>
          </p:cNvSpPr>
          <p:nvPr>
            <p:ph idx="1"/>
          </p:nvPr>
        </p:nvSpPr>
        <p:spPr/>
        <p:txBody>
          <a:bodyPr/>
          <a:lstStyle/>
          <a:p>
            <a:pPr marL="0" indent="0">
              <a:buNone/>
            </a:pPr>
            <a:r>
              <a:rPr lang="es-ES" b="1" dirty="0"/>
              <a:t>Ejercicio 1</a:t>
            </a:r>
          </a:p>
          <a:p>
            <a:pPr marL="0" indent="0">
              <a:buNone/>
            </a:pPr>
            <a:r>
              <a:rPr lang="es-ES" dirty="0"/>
              <a:t>Crear una nueva rama bibliografía y mostrar las ramas del repositorio.</a:t>
            </a:r>
          </a:p>
          <a:p>
            <a:pPr marL="0" indent="0">
              <a:buNone/>
            </a:pPr>
            <a:endParaRPr lang="es-ES" dirty="0"/>
          </a:p>
        </p:txBody>
      </p:sp>
      <p:sp>
        <p:nvSpPr>
          <p:cNvPr id="4" name="Marcador de número de diapositiva 3">
            <a:extLst>
              <a:ext uri="{FF2B5EF4-FFF2-40B4-BE49-F238E27FC236}">
                <a16:creationId xmlns:a16="http://schemas.microsoft.com/office/drawing/2014/main" id="{8BF0711B-A977-4CE8-86FE-E12E10C292B6}"/>
              </a:ext>
            </a:extLst>
          </p:cNvPr>
          <p:cNvSpPr>
            <a:spLocks noGrp="1"/>
          </p:cNvSpPr>
          <p:nvPr>
            <p:ph type="sldNum" sz="quarter" idx="12"/>
          </p:nvPr>
        </p:nvSpPr>
        <p:spPr/>
        <p:txBody>
          <a:bodyPr/>
          <a:lstStyle/>
          <a:p>
            <a:fld id="{17A2F33E-5344-4F77-A5AA-3009173103DD}" type="slidenum">
              <a:rPr lang="es-ES" smtClean="0"/>
              <a:t>88</a:t>
            </a:fld>
            <a:endParaRPr lang="es-ES"/>
          </a:p>
        </p:txBody>
      </p:sp>
    </p:spTree>
    <p:extLst>
      <p:ext uri="{BB962C8B-B14F-4D97-AF65-F5344CB8AC3E}">
        <p14:creationId xmlns:p14="http://schemas.microsoft.com/office/powerpoint/2010/main" val="20488194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19CD2-CF5E-46DE-93A8-4FEFE9D24F17}"/>
              </a:ext>
            </a:extLst>
          </p:cNvPr>
          <p:cNvSpPr>
            <a:spLocks noGrp="1"/>
          </p:cNvSpPr>
          <p:nvPr>
            <p:ph type="title"/>
          </p:nvPr>
        </p:nvSpPr>
        <p:spPr/>
        <p:txBody>
          <a:bodyPr/>
          <a:lstStyle/>
          <a:p>
            <a:r>
              <a:rPr lang="es-ES" b="1" dirty="0"/>
              <a:t>Ejercicio 2</a:t>
            </a:r>
            <a:br>
              <a:rPr lang="es-ES" b="1" dirty="0"/>
            </a:br>
            <a:endParaRPr lang="es-ES" dirty="0"/>
          </a:p>
        </p:txBody>
      </p:sp>
      <p:sp>
        <p:nvSpPr>
          <p:cNvPr id="3" name="Marcador de contenido 2">
            <a:extLst>
              <a:ext uri="{FF2B5EF4-FFF2-40B4-BE49-F238E27FC236}">
                <a16:creationId xmlns:a16="http://schemas.microsoft.com/office/drawing/2014/main" id="{B78BA0FC-A1F2-4F2E-B99E-7B5723294EA9}"/>
              </a:ext>
            </a:extLst>
          </p:cNvPr>
          <p:cNvSpPr>
            <a:spLocks noGrp="1"/>
          </p:cNvSpPr>
          <p:nvPr>
            <p:ph idx="1"/>
          </p:nvPr>
        </p:nvSpPr>
        <p:spPr/>
        <p:txBody>
          <a:bodyPr>
            <a:normAutofit fontScale="92500" lnSpcReduction="10000"/>
          </a:bodyPr>
          <a:lstStyle/>
          <a:p>
            <a:endParaRPr lang="es-ES" dirty="0"/>
          </a:p>
          <a:p>
            <a:pPr marL="514350" indent="-514350">
              <a:buFont typeface="+mj-lt"/>
              <a:buAutoNum type="arabicPeriod"/>
            </a:pPr>
            <a:r>
              <a:rPr lang="es-ES" dirty="0"/>
              <a:t> En la rama bibliografía crear el fichero </a:t>
            </a:r>
            <a:r>
              <a:rPr lang="es-ES" dirty="0" err="1"/>
              <a:t>capitulos</a:t>
            </a:r>
            <a:r>
              <a:rPr lang="es-ES" dirty="0"/>
              <a:t>/capitulo4.txt y añadir el texto siguiente</a:t>
            </a:r>
          </a:p>
          <a:p>
            <a:pPr marL="514350" indent="-514350">
              <a:buFont typeface="+mj-lt"/>
              <a:buAutoNum type="arabicPeriod"/>
            </a:pPr>
            <a:endParaRPr lang="es-ES" dirty="0"/>
          </a:p>
          <a:p>
            <a:pPr marL="0" indent="0">
              <a:buNone/>
            </a:pPr>
            <a:r>
              <a:rPr lang="es-ES" dirty="0"/>
              <a:t>    En este capítulo veremos cómo usar GitHub para alojar repositorios en remoto.</a:t>
            </a:r>
          </a:p>
          <a:p>
            <a:pPr marL="514350" indent="-514350">
              <a:buFont typeface="+mj-lt"/>
              <a:buAutoNum type="arabicPeriod"/>
            </a:pPr>
            <a:endParaRPr lang="es-ES" dirty="0"/>
          </a:p>
          <a:p>
            <a:pPr marL="0" indent="0">
              <a:buNone/>
            </a:pPr>
            <a:r>
              <a:rPr lang="es-ES" dirty="0"/>
              <a:t>2.     Añadir los cambios a la zona de intercambio temporal.</a:t>
            </a:r>
          </a:p>
          <a:p>
            <a:pPr marL="0" indent="0">
              <a:buNone/>
            </a:pPr>
            <a:r>
              <a:rPr lang="es-ES" dirty="0"/>
              <a:t>3.     Hacer un </a:t>
            </a:r>
            <a:r>
              <a:rPr lang="es-ES" dirty="0" err="1"/>
              <a:t>commit</a:t>
            </a:r>
            <a:r>
              <a:rPr lang="es-ES" dirty="0"/>
              <a:t> con el mensaje “Añadido capítulo 4.”</a:t>
            </a:r>
          </a:p>
          <a:p>
            <a:pPr marL="0" indent="0">
              <a:buNone/>
            </a:pPr>
            <a:r>
              <a:rPr lang="es-ES" dirty="0"/>
              <a:t>4.     Mostrar la historia del repositorio incluyendo todas las ramas.</a:t>
            </a:r>
          </a:p>
        </p:txBody>
      </p:sp>
      <p:sp>
        <p:nvSpPr>
          <p:cNvPr id="4" name="Marcador de número de diapositiva 3">
            <a:extLst>
              <a:ext uri="{FF2B5EF4-FFF2-40B4-BE49-F238E27FC236}">
                <a16:creationId xmlns:a16="http://schemas.microsoft.com/office/drawing/2014/main" id="{EA17A617-B6FB-4EF0-A0A4-463A70EF3C97}"/>
              </a:ext>
            </a:extLst>
          </p:cNvPr>
          <p:cNvSpPr>
            <a:spLocks noGrp="1"/>
          </p:cNvSpPr>
          <p:nvPr>
            <p:ph type="sldNum" sz="quarter" idx="12"/>
          </p:nvPr>
        </p:nvSpPr>
        <p:spPr/>
        <p:txBody>
          <a:bodyPr/>
          <a:lstStyle/>
          <a:p>
            <a:fld id="{17A2F33E-5344-4F77-A5AA-3009173103DD}" type="slidenum">
              <a:rPr lang="es-ES" smtClean="0"/>
              <a:t>89</a:t>
            </a:fld>
            <a:endParaRPr lang="es-ES"/>
          </a:p>
        </p:txBody>
      </p:sp>
    </p:spTree>
    <p:extLst>
      <p:ext uri="{BB962C8B-B14F-4D97-AF65-F5344CB8AC3E}">
        <p14:creationId xmlns:p14="http://schemas.microsoft.com/office/powerpoint/2010/main" val="4187507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3E674-66F9-973D-6AE0-EC654D361BB0}"/>
              </a:ext>
            </a:extLst>
          </p:cNvPr>
          <p:cNvSpPr>
            <a:spLocks noGrp="1"/>
          </p:cNvSpPr>
          <p:nvPr>
            <p:ph type="title"/>
          </p:nvPr>
        </p:nvSpPr>
        <p:spPr/>
        <p:txBody>
          <a:bodyPr/>
          <a:lstStyle/>
          <a:p>
            <a:r>
              <a:rPr lang="es-ES" b="1" dirty="0"/>
              <a:t> ¿Qué es un desarrollador Full </a:t>
            </a:r>
            <a:r>
              <a:rPr lang="es-ES" b="1" dirty="0" err="1"/>
              <a:t>Stack</a:t>
            </a:r>
            <a:r>
              <a:rPr lang="es-ES" b="1" dirty="0"/>
              <a:t>?</a:t>
            </a:r>
            <a:br>
              <a:rPr lang="es-ES" b="1" dirty="0"/>
            </a:br>
            <a:endParaRPr lang="es-ES" dirty="0"/>
          </a:p>
        </p:txBody>
      </p:sp>
      <p:pic>
        <p:nvPicPr>
          <p:cNvPr id="7" name="Imagen 6">
            <a:extLst>
              <a:ext uri="{FF2B5EF4-FFF2-40B4-BE49-F238E27FC236}">
                <a16:creationId xmlns:a16="http://schemas.microsoft.com/office/drawing/2014/main" id="{68D8B365-7CBA-6F95-E06C-61607CDB40A7}"/>
              </a:ext>
            </a:extLst>
          </p:cNvPr>
          <p:cNvPicPr>
            <a:picLocks noChangeAspect="1"/>
          </p:cNvPicPr>
          <p:nvPr/>
        </p:nvPicPr>
        <p:blipFill>
          <a:blip r:embed="rId3"/>
          <a:stretch>
            <a:fillRect/>
          </a:stretch>
        </p:blipFill>
        <p:spPr>
          <a:xfrm>
            <a:off x="1017639" y="1552574"/>
            <a:ext cx="9660193" cy="4700741"/>
          </a:xfrm>
          <a:prstGeom prst="rect">
            <a:avLst/>
          </a:prstGeom>
        </p:spPr>
      </p:pic>
      <p:sp>
        <p:nvSpPr>
          <p:cNvPr id="3" name="Marcador de número de diapositiva 2">
            <a:extLst>
              <a:ext uri="{FF2B5EF4-FFF2-40B4-BE49-F238E27FC236}">
                <a16:creationId xmlns:a16="http://schemas.microsoft.com/office/drawing/2014/main" id="{8F15F448-1AFE-10B3-6AA6-5FAF4AF5382C}"/>
              </a:ext>
            </a:extLst>
          </p:cNvPr>
          <p:cNvSpPr>
            <a:spLocks noGrp="1"/>
          </p:cNvSpPr>
          <p:nvPr>
            <p:ph type="sldNum" sz="quarter" idx="12"/>
          </p:nvPr>
        </p:nvSpPr>
        <p:spPr/>
        <p:txBody>
          <a:bodyPr/>
          <a:lstStyle/>
          <a:p>
            <a:fld id="{17A2F33E-5344-4F77-A5AA-3009173103DD}" type="slidenum">
              <a:rPr lang="es-ES" smtClean="0"/>
              <a:t>9</a:t>
            </a:fld>
            <a:endParaRPr lang="es-ES"/>
          </a:p>
        </p:txBody>
      </p:sp>
    </p:spTree>
    <p:extLst>
      <p:ext uri="{BB962C8B-B14F-4D97-AF65-F5344CB8AC3E}">
        <p14:creationId xmlns:p14="http://schemas.microsoft.com/office/powerpoint/2010/main" val="17110723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462936-51A6-439C-9290-92CF40A15F69}"/>
              </a:ext>
            </a:extLst>
          </p:cNvPr>
          <p:cNvSpPr>
            <a:spLocks noGrp="1"/>
          </p:cNvSpPr>
          <p:nvPr>
            <p:ph type="title"/>
          </p:nvPr>
        </p:nvSpPr>
        <p:spPr/>
        <p:txBody>
          <a:bodyPr/>
          <a:lstStyle/>
          <a:p>
            <a:r>
              <a:rPr lang="es-ES" b="1" dirty="0"/>
              <a:t>Ejercicio 3</a:t>
            </a:r>
            <a:br>
              <a:rPr lang="es-ES" b="1" dirty="0"/>
            </a:br>
            <a:endParaRPr lang="es-ES" dirty="0"/>
          </a:p>
        </p:txBody>
      </p:sp>
      <p:sp>
        <p:nvSpPr>
          <p:cNvPr id="4" name="Marcador de número de diapositiva 3">
            <a:extLst>
              <a:ext uri="{FF2B5EF4-FFF2-40B4-BE49-F238E27FC236}">
                <a16:creationId xmlns:a16="http://schemas.microsoft.com/office/drawing/2014/main" id="{B8B4D051-8965-4254-A499-55B2B6668F90}"/>
              </a:ext>
            </a:extLst>
          </p:cNvPr>
          <p:cNvSpPr>
            <a:spLocks noGrp="1"/>
          </p:cNvSpPr>
          <p:nvPr>
            <p:ph type="sldNum" sz="quarter" idx="12"/>
          </p:nvPr>
        </p:nvSpPr>
        <p:spPr/>
        <p:txBody>
          <a:bodyPr/>
          <a:lstStyle/>
          <a:p>
            <a:fld id="{17A2F33E-5344-4F77-A5AA-3009173103DD}" type="slidenum">
              <a:rPr lang="es-ES" smtClean="0"/>
              <a:t>90</a:t>
            </a:fld>
            <a:endParaRPr lang="es-ES"/>
          </a:p>
        </p:txBody>
      </p:sp>
      <p:sp>
        <p:nvSpPr>
          <p:cNvPr id="5" name="Rectangle 1">
            <a:extLst>
              <a:ext uri="{FF2B5EF4-FFF2-40B4-BE49-F238E27FC236}">
                <a16:creationId xmlns:a16="http://schemas.microsoft.com/office/drawing/2014/main" id="{777BF43B-3979-4A68-8DC0-5F6AF56F7F54}"/>
              </a:ext>
            </a:extLst>
          </p:cNvPr>
          <p:cNvSpPr>
            <a:spLocks noGrp="1" noChangeArrowheads="1"/>
          </p:cNvSpPr>
          <p:nvPr>
            <p:ph idx="1"/>
          </p:nvPr>
        </p:nvSpPr>
        <p:spPr bwMode="auto">
          <a:xfrm>
            <a:off x="838200" y="1499751"/>
            <a:ext cx="10925299"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ES" b="0" i="0" u="none" strike="noStrike" cap="none" normalizeH="0" baseline="0" dirty="0">
                <a:ln>
                  <a:noFill/>
                </a:ln>
                <a:solidFill>
                  <a:schemeClr val="tx1"/>
                </a:solidFill>
                <a:effectLst/>
              </a:rPr>
              <a:t>Fusionar la rama </a:t>
            </a:r>
            <a:r>
              <a:rPr kumimoji="0" lang="es-ES" altLang="es-ES" b="0" i="0" u="none" strike="noStrike" cap="none" normalizeH="0" baseline="0" dirty="0" err="1">
                <a:ln>
                  <a:noFill/>
                </a:ln>
                <a:solidFill>
                  <a:schemeClr val="tx1"/>
                </a:solidFill>
                <a:effectLst/>
              </a:rPr>
              <a:t>bibliografia</a:t>
            </a:r>
            <a:r>
              <a:rPr kumimoji="0" lang="es-ES" altLang="es-ES" b="0" i="0" u="none" strike="noStrike" cap="none" normalizeH="0" baseline="0" dirty="0">
                <a:ln>
                  <a:noFill/>
                </a:ln>
                <a:solidFill>
                  <a:schemeClr val="tx1"/>
                </a:solidFill>
                <a:effectLst/>
              </a:rPr>
              <a:t> con la rama master.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ES" altLang="es-ES" b="0" i="0" u="none" strike="noStrike" cap="none" normalizeH="0" baseline="0" dirty="0">
                <a:ln>
                  <a:noFill/>
                </a:ln>
                <a:solidFill>
                  <a:schemeClr val="tx1"/>
                </a:solidFill>
                <a:effectLst/>
              </a:rPr>
              <a:t>Mostrar la historia del repositorio incluyendo todas las ramas.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ES" altLang="es-ES" b="0" i="0" u="none" strike="noStrike" cap="none" normalizeH="0" baseline="0" dirty="0">
                <a:ln>
                  <a:noFill/>
                </a:ln>
                <a:solidFill>
                  <a:schemeClr val="tx1"/>
                </a:solidFill>
                <a:effectLst/>
              </a:rPr>
              <a:t>Eliminar la rama </a:t>
            </a:r>
            <a:r>
              <a:rPr kumimoji="0" lang="es-ES" altLang="es-ES" b="0" i="0" u="none" strike="noStrike" cap="none" normalizeH="0" baseline="0" dirty="0" err="1">
                <a:ln>
                  <a:noFill/>
                </a:ln>
                <a:solidFill>
                  <a:schemeClr val="tx1"/>
                </a:solidFill>
                <a:effectLst/>
              </a:rPr>
              <a:t>bibliografia</a:t>
            </a:r>
            <a:r>
              <a:rPr kumimoji="0" lang="es-ES" altLang="es-E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ES" altLang="es-ES" b="0" i="0" u="none" strike="noStrike" cap="none" normalizeH="0" baseline="0" dirty="0">
                <a:ln>
                  <a:noFill/>
                </a:ln>
                <a:solidFill>
                  <a:schemeClr val="tx1"/>
                </a:solidFill>
                <a:effectLst/>
              </a:rPr>
              <a:t>Mostrar de nuevo la historia del repositorio incluyendo todas las ramas</a:t>
            </a:r>
            <a:r>
              <a:rPr kumimoji="0" lang="es-ES" altLang="es-E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0434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9B2AF-49F6-4DC0-A348-6EE21488B164}"/>
              </a:ext>
            </a:extLst>
          </p:cNvPr>
          <p:cNvSpPr>
            <a:spLocks noGrp="1"/>
          </p:cNvSpPr>
          <p:nvPr>
            <p:ph type="title"/>
          </p:nvPr>
        </p:nvSpPr>
        <p:spPr/>
        <p:txBody>
          <a:bodyPr/>
          <a:lstStyle/>
          <a:p>
            <a:r>
              <a:rPr lang="es-ES" b="1" dirty="0"/>
              <a:t>Ejercicio 4</a:t>
            </a:r>
            <a:br>
              <a:rPr lang="es-ES" b="1" dirty="0"/>
            </a:br>
            <a:endParaRPr lang="es-ES" dirty="0"/>
          </a:p>
        </p:txBody>
      </p:sp>
      <p:sp>
        <p:nvSpPr>
          <p:cNvPr id="3" name="Marcador de contenido 2">
            <a:extLst>
              <a:ext uri="{FF2B5EF4-FFF2-40B4-BE49-F238E27FC236}">
                <a16:creationId xmlns:a16="http://schemas.microsoft.com/office/drawing/2014/main" id="{421256A4-F276-49FE-B2A0-9D3F1AA64E5A}"/>
              </a:ext>
            </a:extLst>
          </p:cNvPr>
          <p:cNvSpPr>
            <a:spLocks noGrp="1"/>
          </p:cNvSpPr>
          <p:nvPr>
            <p:ph idx="1"/>
          </p:nvPr>
        </p:nvSpPr>
        <p:spPr>
          <a:xfrm>
            <a:off x="838200" y="1253331"/>
            <a:ext cx="10515600" cy="4351338"/>
          </a:xfrm>
        </p:spPr>
        <p:txBody>
          <a:bodyPr>
            <a:noAutofit/>
          </a:bodyPr>
          <a:lstStyle/>
          <a:p>
            <a:pPr marL="514350" indent="-514350">
              <a:buFont typeface="+mj-lt"/>
              <a:buAutoNum type="arabicPeriod"/>
            </a:pPr>
            <a:r>
              <a:rPr lang="es-ES" dirty="0"/>
              <a:t>Crear la rama </a:t>
            </a:r>
            <a:r>
              <a:rPr lang="es-ES" dirty="0" err="1"/>
              <a:t>bibliografia</a:t>
            </a:r>
            <a:r>
              <a:rPr lang="es-ES" dirty="0"/>
              <a:t>.</a:t>
            </a:r>
          </a:p>
          <a:p>
            <a:pPr marL="514350" indent="-514350">
              <a:buFont typeface="+mj-lt"/>
              <a:buAutoNum type="arabicPeriod"/>
            </a:pPr>
            <a:r>
              <a:rPr lang="es-ES" dirty="0"/>
              <a:t>    Cambiar a la rama </a:t>
            </a:r>
            <a:r>
              <a:rPr lang="es-ES" dirty="0" err="1"/>
              <a:t>bibliografia</a:t>
            </a:r>
            <a:r>
              <a:rPr lang="es-ES" dirty="0"/>
              <a:t>.</a:t>
            </a:r>
          </a:p>
          <a:p>
            <a:pPr marL="514350" indent="-514350">
              <a:buFont typeface="+mj-lt"/>
              <a:buAutoNum type="arabicPeriod"/>
            </a:pPr>
            <a:r>
              <a:rPr lang="es-ES" dirty="0"/>
              <a:t>    Crear el fichero bibliografia.txt para que contenga las siguientes referencias:</a:t>
            </a:r>
          </a:p>
          <a:p>
            <a:endParaRPr lang="es-ES" dirty="0"/>
          </a:p>
          <a:p>
            <a:pPr marL="0" indent="0">
              <a:buNone/>
            </a:pPr>
            <a:r>
              <a:rPr lang="es-ES" dirty="0"/>
              <a:t>        Scott </a:t>
            </a:r>
            <a:r>
              <a:rPr lang="es-ES" dirty="0" err="1"/>
              <a:t>Chacon</a:t>
            </a:r>
            <a:r>
              <a:rPr lang="es-ES" dirty="0"/>
              <a:t> and Ben Straub. Pro Git. </a:t>
            </a:r>
            <a:r>
              <a:rPr lang="es-ES" dirty="0" err="1"/>
              <a:t>Apress</a:t>
            </a:r>
            <a:r>
              <a:rPr lang="es-ES" dirty="0"/>
              <a:t>.</a:t>
            </a:r>
          </a:p>
          <a:p>
            <a:pPr marL="0" indent="0">
              <a:buNone/>
            </a:pPr>
            <a:r>
              <a:rPr lang="es-ES" dirty="0"/>
              <a:t>        Ryan </a:t>
            </a:r>
            <a:r>
              <a:rPr lang="es-ES" dirty="0" err="1"/>
              <a:t>Hodson</a:t>
            </a:r>
            <a:r>
              <a:rPr lang="es-ES" dirty="0"/>
              <a:t>. </a:t>
            </a:r>
            <a:r>
              <a:rPr lang="es-ES" dirty="0" err="1"/>
              <a:t>Ry’s</a:t>
            </a:r>
            <a:r>
              <a:rPr lang="es-ES" dirty="0"/>
              <a:t> Git Tutorial. </a:t>
            </a:r>
            <a:r>
              <a:rPr lang="es-ES" dirty="0" err="1"/>
              <a:t>Smashwords</a:t>
            </a:r>
            <a:r>
              <a:rPr lang="es-ES" dirty="0"/>
              <a:t> (2014)</a:t>
            </a:r>
          </a:p>
          <a:p>
            <a:endParaRPr lang="es-ES" dirty="0"/>
          </a:p>
          <a:p>
            <a:pPr marL="0" indent="0">
              <a:buNone/>
            </a:pPr>
            <a:r>
              <a:rPr lang="es-ES" dirty="0"/>
              <a:t>4. Añadir los cambios a la zona de preparación y hacer un </a:t>
            </a:r>
            <a:r>
              <a:rPr lang="es-ES" dirty="0" err="1"/>
              <a:t>commit</a:t>
            </a:r>
            <a:r>
              <a:rPr lang="es-ES" dirty="0"/>
              <a:t> con el mensaje “Añadida nueva referencia bibliográfica.”</a:t>
            </a:r>
          </a:p>
          <a:p>
            <a:pPr marL="0" indent="0">
              <a:buNone/>
            </a:pPr>
            <a:r>
              <a:rPr lang="es-ES" dirty="0"/>
              <a:t>5.   Cambiar a la rama master.</a:t>
            </a:r>
          </a:p>
        </p:txBody>
      </p:sp>
      <p:sp>
        <p:nvSpPr>
          <p:cNvPr id="4" name="Marcador de número de diapositiva 3">
            <a:extLst>
              <a:ext uri="{FF2B5EF4-FFF2-40B4-BE49-F238E27FC236}">
                <a16:creationId xmlns:a16="http://schemas.microsoft.com/office/drawing/2014/main" id="{02E6450B-FFE6-44D3-A0AF-4B8EE0E176D8}"/>
              </a:ext>
            </a:extLst>
          </p:cNvPr>
          <p:cNvSpPr>
            <a:spLocks noGrp="1"/>
          </p:cNvSpPr>
          <p:nvPr>
            <p:ph type="sldNum" sz="quarter" idx="12"/>
          </p:nvPr>
        </p:nvSpPr>
        <p:spPr/>
        <p:txBody>
          <a:bodyPr/>
          <a:lstStyle/>
          <a:p>
            <a:fld id="{17A2F33E-5344-4F77-A5AA-3009173103DD}" type="slidenum">
              <a:rPr lang="es-ES" smtClean="0"/>
              <a:t>91</a:t>
            </a:fld>
            <a:endParaRPr lang="es-ES"/>
          </a:p>
        </p:txBody>
      </p:sp>
    </p:spTree>
    <p:extLst>
      <p:ext uri="{BB962C8B-B14F-4D97-AF65-F5344CB8AC3E}">
        <p14:creationId xmlns:p14="http://schemas.microsoft.com/office/powerpoint/2010/main" val="21289880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A260E0F-3B69-4A88-B038-7538E82F9799}"/>
              </a:ext>
            </a:extLst>
          </p:cNvPr>
          <p:cNvSpPr>
            <a:spLocks noGrp="1"/>
          </p:cNvSpPr>
          <p:nvPr>
            <p:ph idx="1"/>
          </p:nvPr>
        </p:nvSpPr>
        <p:spPr>
          <a:xfrm>
            <a:off x="838200" y="673768"/>
            <a:ext cx="10515600" cy="5503195"/>
          </a:xfrm>
        </p:spPr>
        <p:txBody>
          <a:bodyPr>
            <a:normAutofit fontScale="70000" lnSpcReduction="20000"/>
          </a:bodyPr>
          <a:lstStyle/>
          <a:p>
            <a:pPr marL="0" indent="0">
              <a:buNone/>
            </a:pPr>
            <a:r>
              <a:rPr lang="es-ES" dirty="0"/>
              <a:t>6. Cambiar el fichero bibliografia.txt para que contenga las siguientes referencias:</a:t>
            </a:r>
          </a:p>
          <a:p>
            <a:pPr marL="514350" indent="-514350">
              <a:buFont typeface="+mj-lt"/>
              <a:buAutoNum type="arabicPeriod"/>
            </a:pPr>
            <a:endParaRPr lang="es-ES" dirty="0"/>
          </a:p>
          <a:p>
            <a:pPr marL="0" indent="0">
              <a:buNone/>
            </a:pPr>
            <a:r>
              <a:rPr lang="es-ES" dirty="0"/>
              <a:t>        </a:t>
            </a:r>
            <a:r>
              <a:rPr lang="es-ES" dirty="0" err="1"/>
              <a:t>Chacon</a:t>
            </a:r>
            <a:r>
              <a:rPr lang="es-ES" dirty="0"/>
              <a:t>, S. and Straub, B. Pro Git. </a:t>
            </a:r>
            <a:r>
              <a:rPr lang="es-ES" dirty="0" err="1"/>
              <a:t>Apress</a:t>
            </a:r>
            <a:r>
              <a:rPr lang="es-ES" dirty="0"/>
              <a:t>.</a:t>
            </a:r>
          </a:p>
          <a:p>
            <a:pPr marL="0" indent="0">
              <a:buNone/>
            </a:pPr>
            <a:r>
              <a:rPr lang="es-ES" dirty="0"/>
              <a:t>        </a:t>
            </a:r>
            <a:r>
              <a:rPr lang="es-ES" dirty="0" err="1"/>
              <a:t>Loeliger</a:t>
            </a:r>
            <a:r>
              <a:rPr lang="es-ES" dirty="0"/>
              <a:t>, J. and McCullough, M. </a:t>
            </a:r>
            <a:r>
              <a:rPr lang="es-ES" dirty="0" err="1"/>
              <a:t>Version</a:t>
            </a:r>
            <a:r>
              <a:rPr lang="es-ES" dirty="0"/>
              <a:t> control </a:t>
            </a:r>
            <a:r>
              <a:rPr lang="es-ES" dirty="0" err="1"/>
              <a:t>with</a:t>
            </a:r>
            <a:r>
              <a:rPr lang="es-ES" dirty="0"/>
              <a:t> Git. O’Reilly.</a:t>
            </a:r>
          </a:p>
          <a:p>
            <a:pPr marL="514350" indent="-514350">
              <a:buFont typeface="+mj-lt"/>
              <a:buAutoNum type="arabicPeriod"/>
            </a:pPr>
            <a:endParaRPr lang="es-ES" dirty="0"/>
          </a:p>
          <a:p>
            <a:pPr marL="0" indent="0">
              <a:buNone/>
            </a:pPr>
            <a:r>
              <a:rPr lang="es-ES" dirty="0"/>
              <a:t>7.     Añadir los cambios al área de preparación y hacer un </a:t>
            </a:r>
            <a:r>
              <a:rPr lang="es-ES" dirty="0" err="1"/>
              <a:t>commit</a:t>
            </a:r>
            <a:r>
              <a:rPr lang="es-ES" dirty="0"/>
              <a:t> con el mensaje “Añadida nueva referencia bibliográfica.”</a:t>
            </a:r>
          </a:p>
          <a:p>
            <a:pPr marL="0" indent="0">
              <a:buNone/>
            </a:pPr>
            <a:r>
              <a:rPr lang="es-ES" dirty="0"/>
              <a:t>8.     Fusionar la rama </a:t>
            </a:r>
            <a:r>
              <a:rPr lang="es-ES" dirty="0" err="1"/>
              <a:t>bibliografia</a:t>
            </a:r>
            <a:r>
              <a:rPr lang="es-ES" dirty="0"/>
              <a:t> con la rama master.</a:t>
            </a:r>
          </a:p>
          <a:p>
            <a:pPr marL="0" indent="0">
              <a:buNone/>
            </a:pPr>
            <a:r>
              <a:rPr lang="es-ES" dirty="0"/>
              <a:t>9.    Resolver el conflicto dejando el fichero bibliografia.txt con las referencias:</a:t>
            </a:r>
          </a:p>
          <a:p>
            <a:pPr marL="514350" indent="-514350">
              <a:buFont typeface="+mj-lt"/>
              <a:buAutoNum type="arabicPeriod"/>
            </a:pPr>
            <a:endParaRPr lang="es-ES" dirty="0"/>
          </a:p>
          <a:p>
            <a:pPr marL="0" indent="0">
              <a:buNone/>
            </a:pPr>
            <a:r>
              <a:rPr lang="es-ES" dirty="0"/>
              <a:t>        </a:t>
            </a:r>
            <a:r>
              <a:rPr lang="es-ES" dirty="0" err="1"/>
              <a:t>Chacon</a:t>
            </a:r>
            <a:r>
              <a:rPr lang="es-ES" dirty="0"/>
              <a:t>, S. and Straub, B. Pro Git. </a:t>
            </a:r>
            <a:r>
              <a:rPr lang="es-ES" dirty="0" err="1"/>
              <a:t>Apress</a:t>
            </a:r>
            <a:r>
              <a:rPr lang="es-ES" dirty="0"/>
              <a:t>.</a:t>
            </a:r>
          </a:p>
          <a:p>
            <a:pPr marL="0" indent="0">
              <a:buNone/>
            </a:pPr>
            <a:r>
              <a:rPr lang="es-ES" dirty="0"/>
              <a:t>        </a:t>
            </a:r>
            <a:r>
              <a:rPr lang="es-ES" dirty="0" err="1"/>
              <a:t>Loeliger</a:t>
            </a:r>
            <a:r>
              <a:rPr lang="es-ES" dirty="0"/>
              <a:t>, J. and McCullough, M. </a:t>
            </a:r>
            <a:r>
              <a:rPr lang="es-ES" dirty="0" err="1"/>
              <a:t>Version</a:t>
            </a:r>
            <a:r>
              <a:rPr lang="es-ES" dirty="0"/>
              <a:t> control </a:t>
            </a:r>
            <a:r>
              <a:rPr lang="es-ES" dirty="0" err="1"/>
              <a:t>with</a:t>
            </a:r>
            <a:r>
              <a:rPr lang="es-ES" dirty="0"/>
              <a:t> Git. O’Reilly.</a:t>
            </a:r>
          </a:p>
          <a:p>
            <a:pPr marL="0" indent="0">
              <a:buNone/>
            </a:pPr>
            <a:r>
              <a:rPr lang="es-ES" dirty="0"/>
              <a:t>        </a:t>
            </a:r>
            <a:r>
              <a:rPr lang="es-ES" dirty="0" err="1"/>
              <a:t>Hodson</a:t>
            </a:r>
            <a:r>
              <a:rPr lang="es-ES" dirty="0"/>
              <a:t>, R. </a:t>
            </a:r>
            <a:r>
              <a:rPr lang="es-ES" dirty="0" err="1"/>
              <a:t>Ry’s</a:t>
            </a:r>
            <a:r>
              <a:rPr lang="es-ES" dirty="0"/>
              <a:t> Git Tutorial. </a:t>
            </a:r>
            <a:r>
              <a:rPr lang="es-ES" dirty="0" err="1"/>
              <a:t>Smashwords</a:t>
            </a:r>
            <a:r>
              <a:rPr lang="es-ES" dirty="0"/>
              <a:t> (2014)</a:t>
            </a:r>
          </a:p>
          <a:p>
            <a:pPr marL="514350" indent="-514350">
              <a:buFont typeface="+mj-lt"/>
              <a:buAutoNum type="arabicPeriod"/>
            </a:pPr>
            <a:endParaRPr lang="es-ES" dirty="0"/>
          </a:p>
          <a:p>
            <a:pPr marL="0" indent="0">
              <a:buNone/>
            </a:pPr>
            <a:r>
              <a:rPr lang="es-ES" dirty="0"/>
              <a:t>10.     Añadir los cambios a la zona de intercambio temporal y hacer un </a:t>
            </a:r>
            <a:r>
              <a:rPr lang="es-ES" dirty="0" err="1"/>
              <a:t>commit</a:t>
            </a:r>
            <a:r>
              <a:rPr lang="es-ES" dirty="0"/>
              <a:t> con el mensaje Resuelto conflicto de bibliografía.”</a:t>
            </a:r>
          </a:p>
          <a:p>
            <a:pPr marL="0" indent="0">
              <a:buNone/>
            </a:pPr>
            <a:r>
              <a:rPr lang="es-ES" dirty="0"/>
              <a:t>11.     Mostrar la historia del repositorio incluyendo todas las ramas.</a:t>
            </a:r>
          </a:p>
          <a:p>
            <a:endParaRPr lang="es-ES" dirty="0"/>
          </a:p>
          <a:p>
            <a:endParaRPr lang="es-ES" dirty="0"/>
          </a:p>
        </p:txBody>
      </p:sp>
      <p:sp>
        <p:nvSpPr>
          <p:cNvPr id="4" name="Marcador de número de diapositiva 3">
            <a:extLst>
              <a:ext uri="{FF2B5EF4-FFF2-40B4-BE49-F238E27FC236}">
                <a16:creationId xmlns:a16="http://schemas.microsoft.com/office/drawing/2014/main" id="{9D34E50A-15DB-427E-99EF-08FE89C09846}"/>
              </a:ext>
            </a:extLst>
          </p:cNvPr>
          <p:cNvSpPr>
            <a:spLocks noGrp="1"/>
          </p:cNvSpPr>
          <p:nvPr>
            <p:ph type="sldNum" sz="quarter" idx="12"/>
          </p:nvPr>
        </p:nvSpPr>
        <p:spPr/>
        <p:txBody>
          <a:bodyPr/>
          <a:lstStyle/>
          <a:p>
            <a:fld id="{17A2F33E-5344-4F77-A5AA-3009173103DD}" type="slidenum">
              <a:rPr lang="es-ES" smtClean="0"/>
              <a:t>92</a:t>
            </a:fld>
            <a:endParaRPr lang="es-ES"/>
          </a:p>
        </p:txBody>
      </p:sp>
    </p:spTree>
    <p:extLst>
      <p:ext uri="{BB962C8B-B14F-4D97-AF65-F5344CB8AC3E}">
        <p14:creationId xmlns:p14="http://schemas.microsoft.com/office/powerpoint/2010/main" val="5288531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5306</TotalTime>
  <Words>6131</Words>
  <Application>Microsoft Office PowerPoint</Application>
  <PresentationFormat>Panorámica</PresentationFormat>
  <Paragraphs>670</Paragraphs>
  <Slides>92</Slides>
  <Notes>57</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92</vt:i4>
      </vt:variant>
    </vt:vector>
  </HeadingPairs>
  <TitlesOfParts>
    <vt:vector size="100" baseType="lpstr">
      <vt:lpstr>Arial</vt:lpstr>
      <vt:lpstr>Calibri</vt:lpstr>
      <vt:lpstr>Calibri Light</vt:lpstr>
      <vt:lpstr>Consolas</vt:lpstr>
      <vt:lpstr>Lucida Console</vt:lpstr>
      <vt:lpstr>Wingdings</vt:lpstr>
      <vt:lpstr>Tema de Office</vt:lpstr>
      <vt:lpstr>Imagen de mapa de bits</vt:lpstr>
      <vt:lpstr>Tema1 . Git. Comandos básicos.</vt:lpstr>
      <vt:lpstr>Introducción al desarrollo web</vt:lpstr>
      <vt:lpstr>¿Qué es una aplicación web? </vt:lpstr>
      <vt:lpstr>Arquitectura cliente-servidor</vt:lpstr>
      <vt:lpstr>Qué es el desarrollo web </vt:lpstr>
      <vt:lpstr>Partes del desarrollo Web</vt:lpstr>
      <vt:lpstr>Partes del desarrollo Web</vt:lpstr>
      <vt:lpstr>Frameworks para el desarrollo web</vt:lpstr>
      <vt:lpstr> ¿Qué es un desarrollador Full Stack? </vt:lpstr>
      <vt:lpstr>Entorno de desarrollo</vt:lpstr>
      <vt:lpstr>Entorno de desarrollo</vt:lpstr>
      <vt:lpstr>Instalando Node.js</vt:lpstr>
      <vt:lpstr>Instalando Node.js</vt:lpstr>
      <vt:lpstr>Visual Studio Code  (https://code.visualstudio.com)</vt:lpstr>
      <vt:lpstr>Creación de un script de Node.js</vt:lpstr>
      <vt:lpstr>Solución</vt:lpstr>
      <vt:lpstr>G         Git</vt:lpstr>
      <vt:lpstr>Por qué es importante Git</vt:lpstr>
      <vt:lpstr>Instalación de Git</vt:lpstr>
      <vt:lpstr>Comandos de Git</vt:lpstr>
      <vt:lpstr>Presentación de PowerPoint</vt:lpstr>
      <vt:lpstr>Presentación de PowerPoint</vt:lpstr>
      <vt:lpstr>Iniciando proyecto con Git</vt:lpstr>
      <vt:lpstr>Presentación de PowerPoint</vt:lpstr>
      <vt:lpstr>index. html</vt:lpstr>
      <vt:lpstr>Desde demo-01 </vt:lpstr>
      <vt:lpstr>Para crear el repositorio en el que vamos a trabajar (git init)</vt:lpstr>
      <vt:lpstr>Principales comandos</vt:lpstr>
      <vt:lpstr>Presentación de PowerPoint</vt:lpstr>
      <vt:lpstr>Otras formas de añadir archivos</vt:lpstr>
      <vt:lpstr>Presentación de PowerPoint</vt:lpstr>
      <vt:lpstr>Resumen</vt:lpstr>
      <vt:lpstr>Presentación de PowerPoint</vt:lpstr>
      <vt:lpstr>Presentación de PowerPoint</vt:lpstr>
      <vt:lpstr>Ejercicio</vt:lpstr>
      <vt:lpstr>README.md</vt:lpstr>
      <vt:lpstr>Presentación de PowerPoint</vt:lpstr>
      <vt:lpstr>Presentación de PowerPoint</vt:lpstr>
      <vt:lpstr>Creando Aleas para nuestros comandos.</vt:lpstr>
      <vt:lpstr>Presentación de PowerPoint</vt:lpstr>
      <vt:lpstr>Presentación de PowerPoint</vt:lpstr>
      <vt:lpstr>Actualizar mensaje del commit</vt:lpstr>
      <vt:lpstr>Eliminar archivos con git</vt:lpstr>
      <vt:lpstr>Ignorando archivos</vt:lpstr>
      <vt:lpstr>Recuperar archivos borrados</vt:lpstr>
      <vt:lpstr>Ejercicio práctico</vt:lpstr>
      <vt:lpstr>Presentación de PowerPoint</vt:lpstr>
      <vt:lpstr>Presentación de PowerPoint</vt:lpstr>
      <vt:lpstr>Presentación de PowerPoint</vt:lpstr>
      <vt:lpstr>Merge -Uniones</vt:lpstr>
      <vt:lpstr>Presentación de PowerPoint</vt:lpstr>
      <vt:lpstr>Unión manual</vt:lpstr>
      <vt:lpstr>Prinicpales comandos</vt:lpstr>
      <vt:lpstr>Presentación de PowerPoint</vt:lpstr>
      <vt:lpstr>Merge Fast-forward</vt:lpstr>
      <vt:lpstr>Merge Fast-forward</vt:lpstr>
      <vt:lpstr> </vt:lpstr>
      <vt:lpstr>Presentación de PowerPoint</vt:lpstr>
      <vt:lpstr>Integrando esta rama a la rama master</vt:lpstr>
      <vt:lpstr>Presentación de PowerPoint</vt:lpstr>
      <vt:lpstr>Presentación de PowerPoint</vt:lpstr>
      <vt:lpstr>Merge Automático </vt:lpstr>
      <vt:lpstr>Merge Automático </vt:lpstr>
      <vt:lpstr>Presentación de PowerPoint</vt:lpstr>
      <vt:lpstr>Presentación de PowerPoint</vt:lpstr>
      <vt:lpstr>Presentación de PowerPoint</vt:lpstr>
      <vt:lpstr>Uniones con conflictos</vt:lpstr>
      <vt:lpstr>Uniones con conflictos</vt:lpstr>
      <vt:lpstr> Uniones con conflictos </vt:lpstr>
      <vt:lpstr>Presentación de PowerPoint</vt:lpstr>
      <vt:lpstr>Presentación de PowerPoint</vt:lpstr>
      <vt:lpstr>Presentación de PowerPoint</vt:lpstr>
      <vt:lpstr>Presentación de PowerPoint</vt:lpstr>
      <vt:lpstr>Presentación de PowerPoint</vt:lpstr>
      <vt:lpstr>Presentación de PowerPoint</vt:lpstr>
      <vt:lpstr>Creando etiquetas</vt:lpstr>
      <vt:lpstr>Ejercicios.  Creación y actualización de repositorios </vt:lpstr>
      <vt:lpstr>Ejercicio 3</vt:lpstr>
      <vt:lpstr>Observación</vt:lpstr>
      <vt:lpstr>Presentación de PowerPoint</vt:lpstr>
      <vt:lpstr>Ejercicio 4 </vt:lpstr>
      <vt:lpstr>Ejercicio 5 </vt:lpstr>
      <vt:lpstr>Ejercicio 6 </vt:lpstr>
      <vt:lpstr>Ejercicios. Historial de cambios</vt:lpstr>
      <vt:lpstr>Ejercicio 2 </vt:lpstr>
      <vt:lpstr>Ejercicio 3 </vt:lpstr>
      <vt:lpstr>Ejercicio 4 </vt:lpstr>
      <vt:lpstr>Ejercicios de gestión de ramas </vt:lpstr>
      <vt:lpstr>Ejercicio 2 </vt:lpstr>
      <vt:lpstr>Ejercicio 3 </vt:lpstr>
      <vt:lpstr>Ejercicio 4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1. Introducción al entorno de   desarrollo Full Stack</dc:title>
  <dc:creator>Marina</dc:creator>
  <cp:lastModifiedBy>Marina</cp:lastModifiedBy>
  <cp:revision>299</cp:revision>
  <dcterms:created xsi:type="dcterms:W3CDTF">2023-09-08T13:40:00Z</dcterms:created>
  <dcterms:modified xsi:type="dcterms:W3CDTF">2023-11-13T16:23:43Z</dcterms:modified>
</cp:coreProperties>
</file>